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 id="2147483751" r:id="rId6"/>
    <p:sldMasterId id="2147483784" r:id="rId7"/>
  </p:sldMasterIdLst>
  <p:notesMasterIdLst>
    <p:notesMasterId r:id="rId34"/>
  </p:notesMasterIdLst>
  <p:handoutMasterIdLst>
    <p:handoutMasterId r:id="rId35"/>
  </p:handoutMasterIdLst>
  <p:sldIdLst>
    <p:sldId id="330" r:id="rId8"/>
    <p:sldId id="404" r:id="rId9"/>
    <p:sldId id="356" r:id="rId10"/>
    <p:sldId id="378" r:id="rId11"/>
    <p:sldId id="380" r:id="rId12"/>
    <p:sldId id="381" r:id="rId13"/>
    <p:sldId id="382" r:id="rId14"/>
    <p:sldId id="383" r:id="rId15"/>
    <p:sldId id="384" r:id="rId16"/>
    <p:sldId id="385" r:id="rId17"/>
    <p:sldId id="387" r:id="rId18"/>
    <p:sldId id="388" r:id="rId19"/>
    <p:sldId id="389" r:id="rId20"/>
    <p:sldId id="390" r:id="rId21"/>
    <p:sldId id="391" r:id="rId22"/>
    <p:sldId id="392" r:id="rId23"/>
    <p:sldId id="424" r:id="rId24"/>
    <p:sldId id="425" r:id="rId25"/>
    <p:sldId id="426" r:id="rId26"/>
    <p:sldId id="427" r:id="rId27"/>
    <p:sldId id="428" r:id="rId28"/>
    <p:sldId id="429" r:id="rId29"/>
    <p:sldId id="430" r:id="rId30"/>
    <p:sldId id="431" r:id="rId31"/>
    <p:sldId id="334" r:id="rId32"/>
    <p:sldId id="423" r:id="rId33"/>
  </p:sldIdLst>
  <p:sldSz cx="12188825" cy="6858000"/>
  <p:notesSz cx="6858000" cy="9296400"/>
  <p:embeddedFontLst>
    <p:embeddedFont>
      <p:font typeface="Segoe UI Light" panose="020B0502040204020203" pitchFamily="34" charset="0"/>
      <p:regular r:id="rId36"/>
      <p:italic r:id="rId37"/>
    </p:embeddedFont>
    <p:embeddedFont>
      <p:font typeface="Calibri" panose="020F0502020204030204" pitchFamily="34" charset="0"/>
      <p:regular r:id="rId38"/>
      <p:bold r:id="rId39"/>
      <p:italic r:id="rId40"/>
      <p:boldItalic r:id="rId41"/>
    </p:embeddedFont>
    <p:embeddedFont>
      <p:font typeface="Consolas" panose="020B0609020204030204" pitchFamily="49" charset="0"/>
      <p:regular r:id="rId42"/>
      <p:bold r:id="rId43"/>
      <p:italic r:id="rId44"/>
      <p:boldItalic r:id="rId45"/>
    </p:embeddedFont>
    <p:embeddedFont>
      <p:font typeface="Segoe UI" panose="020B0502040204020203" pitchFamily="34" charset="0"/>
      <p:regular r:id="rId46"/>
      <p:bold r:id="rId47"/>
      <p:italic r:id="rId48"/>
      <p:boldItalic r:id="rId49"/>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911">
          <p15:clr>
            <a:srgbClr val="A4A3A4"/>
          </p15:clr>
        </p15:guide>
        <p15:guide id="3" orient="horz" pos="1199">
          <p15:clr>
            <a:srgbClr val="A4A3A4"/>
          </p15:clr>
        </p15:guide>
        <p15:guide id="4" orient="horz" pos="1487">
          <p15:clr>
            <a:srgbClr val="A4A3A4"/>
          </p15:clr>
        </p15:guide>
        <p15:guide id="5" orient="horz" pos="2729">
          <p15:clr>
            <a:srgbClr val="A4A3A4"/>
          </p15:clr>
        </p15:guide>
        <p15:guide id="6" orient="horz" pos="4176">
          <p15:clr>
            <a:srgbClr val="A4A3A4"/>
          </p15:clr>
        </p15:guide>
        <p15:guide id="7" pos="3839">
          <p15:clr>
            <a:srgbClr val="A4A3A4"/>
          </p15:clr>
        </p15:guide>
        <p15:guide id="8" pos="326">
          <p15:clr>
            <a:srgbClr val="A4A3A4"/>
          </p15:clr>
        </p15:guide>
        <p15:guide id="9" pos="7067">
          <p15:clr>
            <a:srgbClr val="A4A3A4"/>
          </p15:clr>
        </p15:guide>
        <p15:guide id="10" pos="7355">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Conard" initials="JC" lastIdx="4" clrIdx="0">
    <p:extLst>
      <p:ext uri="{19B8F6BF-5375-455C-9EA6-DF929625EA0E}">
        <p15:presenceInfo xmlns:p15="http://schemas.microsoft.com/office/powerpoint/2012/main" userId="S-1-5-21-124525095-708259637-1543119021-2564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595959"/>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6" autoAdjust="0"/>
    <p:restoredTop sz="93415" autoAdjust="0"/>
  </p:normalViewPr>
  <p:slideViewPr>
    <p:cSldViewPr snapToGrid="0">
      <p:cViewPr varScale="1">
        <p:scale>
          <a:sx n="64" d="100"/>
          <a:sy n="64" d="100"/>
        </p:scale>
        <p:origin x="102" y="456"/>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p:scale>
        <a:sx n="100" d="100"/>
        <a:sy n="100" d="100"/>
      </p:scale>
      <p:origin x="0" y="-20628"/>
    </p:cViewPr>
  </p:sorterViewPr>
  <p:notesViewPr>
    <p:cSldViewPr snapToGrid="0" showGuides="1">
      <p:cViewPr varScale="1">
        <p:scale>
          <a:sx n="55" d="100"/>
          <a:sy n="55" d="100"/>
        </p:scale>
        <p:origin x="-1776"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4.fntdata"/><Relationship Id="rId21" Type="http://schemas.openxmlformats.org/officeDocument/2006/relationships/slide" Target="slides/slide14.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font" Target="fonts/font9.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1.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3.xml"/><Relationship Id="rId41" Type="http://schemas.openxmlformats.org/officeDocument/2006/relationships/font" Target="fonts/font6.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font" Target="fonts/font1.fntdata"/><Relationship Id="rId49" Type="http://schemas.openxmlformats.org/officeDocument/2006/relationships/font" Target="fonts/font1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5/15/2015</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5/15/2015</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556129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We’ve talked about Virtual Machines and we’ve talked about Web Sites, now</a:t>
            </a:r>
            <a:r>
              <a:rPr lang="en-US" baseline="0" dirty="0" smtClean="0"/>
              <a:t> let’s talk about Cloud Services</a:t>
            </a:r>
          </a:p>
          <a:p>
            <a:pPr marL="171450" indent="-171450">
              <a:buFont typeface="Arial" pitchFamily="34" charset="0"/>
              <a:buChar char="•"/>
            </a:pPr>
            <a:r>
              <a:rPr lang="en-US" baseline="0" dirty="0" smtClean="0"/>
              <a:t>Cloud Services is another model we support for building applications. </a:t>
            </a:r>
          </a:p>
          <a:p>
            <a:pPr marL="171450" indent="-171450">
              <a:buFont typeface="Arial" pitchFamily="34" charset="0"/>
              <a:buChar char="•"/>
            </a:pPr>
            <a:r>
              <a:rPr lang="en-US" baseline="0" dirty="0" smtClean="0"/>
              <a:t>Cloud Services enable a broader set of workloads then Windows Azure Web Sites, while providing more automated management then Windows Azure Virtual Machines.  </a:t>
            </a:r>
          </a:p>
          <a:p>
            <a:pPr marL="171450" indent="-171450">
              <a:buFont typeface="Arial" pitchFamily="34" charset="0"/>
              <a:buChar char="•"/>
            </a:pPr>
            <a:r>
              <a:rPr lang="en-US" baseline="0" dirty="0" smtClean="0"/>
              <a:t>Enables you to build what we sometimes refer to as infinitely scalable applications.  They can support 1 to hundreds or thousands of course</a:t>
            </a:r>
          </a:p>
          <a:p>
            <a:pPr marL="171450" indent="-171450">
              <a:buFont typeface="Arial" pitchFamily="34" charset="0"/>
              <a:buChar char="•"/>
            </a:pPr>
            <a:r>
              <a:rPr lang="en-US" baseline="0" dirty="0" smtClean="0"/>
              <a:t>Support not only web based deployments, but also multi-tier architectures where you might have a combination of front ends, middle tiers, as well as virtual machines running as part of your solution.</a:t>
            </a:r>
          </a:p>
          <a:p>
            <a:pPr marL="171450" indent="-171450">
              <a:buFont typeface="Arial" pitchFamily="34" charset="0"/>
              <a:buChar char="•"/>
            </a:pPr>
            <a:r>
              <a:rPr lang="en-US" baseline="0" dirty="0" smtClean="0"/>
              <a:t>Supports automated application management, so it is really easy to deploy, scale out, isolate, and recover from any type of hardware failure.  As well as support for automated updates.</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Transition:</a:t>
            </a:r>
          </a:p>
          <a:p>
            <a:pPr marL="171450" indent="-171450">
              <a:buFont typeface="Arial" pitchFamily="34" charset="0"/>
              <a:buChar char="•"/>
            </a:pPr>
            <a:r>
              <a:rPr lang="en-US" dirty="0" smtClean="0"/>
              <a:t>Let’s spend</a:t>
            </a:r>
            <a:r>
              <a:rPr lang="en-US" baseline="0" dirty="0" smtClean="0"/>
              <a:t> a few minutes talking about what happens when we deploy a cloud service in Windows Azure.</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1600" b="1" dirty="0" smtClean="0"/>
              <a:t>Slide Objectives:</a:t>
            </a:r>
          </a:p>
          <a:p>
            <a:pPr marL="0" indent="0">
              <a:buFont typeface="Arial" pitchFamily="34" charset="0"/>
              <a:buNone/>
            </a:pPr>
            <a:r>
              <a:rPr lang="en-US" sz="1600" baseline="0" dirty="0" smtClean="0"/>
              <a:t>Define the Windows Azure  storage and the great benefits this service provides</a:t>
            </a:r>
          </a:p>
          <a:p>
            <a:pPr marL="0" indent="0">
              <a:buFont typeface="Arial" pitchFamily="34" charset="0"/>
              <a:buNone/>
            </a:pPr>
            <a:endParaRPr lang="en-US" sz="1600" baseline="0" dirty="0" smtClean="0"/>
          </a:p>
          <a:p>
            <a:pPr marL="0" indent="0">
              <a:buFont typeface="Arial" pitchFamily="34" charset="0"/>
              <a:buNone/>
            </a:pPr>
            <a:r>
              <a:rPr lang="en-US" sz="1600" b="1" baseline="0" dirty="0" smtClean="0"/>
              <a:t>Speaking Points:</a:t>
            </a:r>
          </a:p>
          <a:p>
            <a:pPr marL="0" indent="0">
              <a:buFont typeface="Arial" pitchFamily="34" charset="0"/>
              <a:buNone/>
            </a:pPr>
            <a:r>
              <a:rPr lang="en-US" dirty="0" smtClean="0"/>
              <a:t>The Windows Azure storage services provide storage for binary and text data, messages, and structured data in Windows Azure</a:t>
            </a:r>
          </a:p>
          <a:p>
            <a:pPr marL="0" indent="0">
              <a:buFont typeface="Arial" pitchFamily="34" charset="0"/>
              <a:buNone/>
            </a:pPr>
            <a:endParaRPr lang="en-US" dirty="0" smtClean="0"/>
          </a:p>
          <a:p>
            <a:pPr marL="171450" indent="-171450">
              <a:buFont typeface="Arial" pitchFamily="34" charset="0"/>
              <a:buChar char="•"/>
            </a:pPr>
            <a:r>
              <a:rPr lang="en-US" dirty="0" smtClean="0"/>
              <a:t>Scalable </a:t>
            </a:r>
          </a:p>
          <a:p>
            <a:pPr marL="171450" indent="-171450">
              <a:buFont typeface="Arial" pitchFamily="34" charset="0"/>
              <a:buChar char="•"/>
            </a:pPr>
            <a:r>
              <a:rPr lang="en-US" dirty="0" smtClean="0"/>
              <a:t>Durable</a:t>
            </a:r>
          </a:p>
          <a:p>
            <a:pPr marL="171450" indent="-171450">
              <a:buFont typeface="Arial" pitchFamily="34" charset="0"/>
              <a:buChar char="•"/>
            </a:pPr>
            <a:r>
              <a:rPr lang="en-US" dirty="0" smtClean="0"/>
              <a:t>Available</a:t>
            </a:r>
          </a:p>
          <a:p>
            <a:pPr marL="171450" indent="-171450">
              <a:buFont typeface="Arial" pitchFamily="34" charset="0"/>
              <a:buChar char="•"/>
            </a:pPr>
            <a:r>
              <a:rPr lang="en-US" dirty="0" smtClean="0"/>
              <a:t>Cost</a:t>
            </a:r>
          </a:p>
          <a:p>
            <a:pPr marL="171450" indent="-171450">
              <a:buFont typeface="Arial" pitchFamily="34" charset="0"/>
              <a:buChar char="•"/>
            </a:pPr>
            <a:r>
              <a:rPr lang="en-US" dirty="0" smtClean="0"/>
              <a:t>REST</a:t>
            </a:r>
          </a:p>
          <a:p>
            <a:pPr marL="0" indent="0">
              <a:buFont typeface="Arial" pitchFamily="34" charset="0"/>
              <a:buNone/>
            </a:pPr>
            <a:endParaRPr lang="en-US" sz="1600" baseline="0" dirty="0" smtClean="0"/>
          </a:p>
          <a:p>
            <a:pPr marL="0" indent="0">
              <a:buFont typeface="Arial" pitchFamily="34" charset="0"/>
              <a:buNone/>
            </a:pPr>
            <a:r>
              <a:rPr lang="en-US" dirty="0" smtClean="0"/>
              <a:t>Geo-redundant storage provides the highest level of storage durability by seamlessly replicating your data to a secondary location within the same region</a:t>
            </a:r>
          </a:p>
          <a:p>
            <a:pPr marL="0" indent="0">
              <a:buFont typeface="Arial" pitchFamily="34" charset="0"/>
              <a:buNone/>
            </a:pPr>
            <a:r>
              <a:rPr lang="en-US" dirty="0" smtClean="0"/>
              <a:t>Locally redundant storage provides highly durable and available storage within a single location. </a:t>
            </a:r>
          </a:p>
          <a:p>
            <a:pPr marL="0" indent="0">
              <a:buFont typeface="Arial" pitchFamily="34" charset="0"/>
              <a:buNone/>
            </a:pPr>
            <a:r>
              <a:rPr lang="en-US" dirty="0" smtClean="0"/>
              <a:t>Microsoft monitors the service, provides patches, handles scaling, and does the other work needed to keep the service available.</a:t>
            </a:r>
            <a:endParaRPr lang="en-US" sz="1600" baseline="0" dirty="0" smtClean="0"/>
          </a:p>
          <a:p>
            <a:pPr marL="0" indent="0">
              <a:buFont typeface="Arial" pitchFamily="34" charset="0"/>
              <a:buNone/>
            </a:pPr>
            <a:endParaRPr lang="en-US" sz="1600" baseline="0" dirty="0" smtClean="0"/>
          </a:p>
          <a:p>
            <a:pPr marL="0" indent="0">
              <a:buFont typeface="Arial" pitchFamily="34" charset="0"/>
              <a:buNone/>
            </a:pPr>
            <a:r>
              <a:rPr lang="en-US" sz="1600" b="1" baseline="0" dirty="0" smtClean="0"/>
              <a:t>Notes:</a:t>
            </a:r>
          </a:p>
          <a:p>
            <a:endParaRPr lang="en-US"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17</a:t>
            </a:fld>
            <a:endParaRPr lang="en-US" dirty="0"/>
          </a:p>
        </p:txBody>
      </p:sp>
    </p:spTree>
    <p:extLst>
      <p:ext uri="{BB962C8B-B14F-4D97-AF65-F5344CB8AC3E}">
        <p14:creationId xmlns:p14="http://schemas.microsoft.com/office/powerpoint/2010/main" val="764616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a Windows Azure storage account</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notes</a:t>
            </a:r>
          </a:p>
          <a:p>
            <a:r>
              <a:rPr lang="en-US" dirty="0" smtClean="0"/>
              <a:t>A storage account gives your applications access to Windows Azure Blob, Table, and Queue services located in a geographic region. You need a storage account to use Windows Azure storage. </a:t>
            </a:r>
          </a:p>
          <a:p>
            <a:r>
              <a:rPr lang="en-US" dirty="0" smtClean="0"/>
              <a:t>The storage account represents the highest level of the namespace for accessing the storage services. A storage account can contain up to 100 TB of blob, queue, and table data. You can create up to five storage accounts for your Windows Azure subscription.</a:t>
            </a:r>
          </a:p>
          <a:p>
            <a:pPr marL="0" indent="0">
              <a:buFont typeface="Arial" pitchFamily="34" charset="0"/>
              <a:buNone/>
            </a:pPr>
            <a:endParaRPr lang="en-US" dirty="0" smtClean="0"/>
          </a:p>
          <a:p>
            <a:pPr marL="171450" indent="-171450">
              <a:buFont typeface="Arial" pitchFamily="34" charset="0"/>
              <a:buChar char="•"/>
            </a:pPr>
            <a:r>
              <a:rPr lang="en-US" dirty="0" smtClean="0"/>
              <a:t>A Windows Azure subscription contains storage account</a:t>
            </a:r>
          </a:p>
          <a:p>
            <a:pPr marL="171450" indent="-171450">
              <a:buFont typeface="Arial" pitchFamily="34" charset="0"/>
              <a:buChar char="•"/>
            </a:pPr>
            <a:r>
              <a:rPr lang="en-US" dirty="0" smtClean="0"/>
              <a:t>Can explicitly geo-locate to a sub region or set affinity with other services</a:t>
            </a:r>
          </a:p>
          <a:p>
            <a:pPr marL="171450" indent="-171450">
              <a:buFont typeface="Arial" pitchFamily="34" charset="0"/>
              <a:buChar char="•"/>
            </a:pPr>
            <a:r>
              <a:rPr lang="en-US" dirty="0" smtClean="0"/>
              <a:t>Can enable CDN at the account level (means that public containers will be retrievable via the CDN URL)</a:t>
            </a:r>
            <a:endParaRPr lang="en-US" dirty="0"/>
          </a:p>
        </p:txBody>
      </p:sp>
      <p:sp>
        <p:nvSpPr>
          <p:cNvPr id="4" name="Slide Number Placeholder 3"/>
          <p:cNvSpPr>
            <a:spLocks noGrp="1"/>
          </p:cNvSpPr>
          <p:nvPr>
            <p:ph type="sldNum" sz="quarter" idx="10"/>
          </p:nvPr>
        </p:nvSpPr>
        <p:spPr/>
        <p:txBody>
          <a:bodyPr/>
          <a:lstStyle/>
          <a:p>
            <a:fld id="{DFF0BEB7-DC6A-443D-91D1-0CE0A533CAC5}" type="slidenum">
              <a:rPr lang="en-US" smtClean="0"/>
              <a:pPr/>
              <a:t>18</a:t>
            </a:fld>
            <a:endParaRPr lang="en-US" dirty="0"/>
          </a:p>
        </p:txBody>
      </p:sp>
    </p:spTree>
    <p:extLst>
      <p:ext uri="{BB962C8B-B14F-4D97-AF65-F5344CB8AC3E}">
        <p14:creationId xmlns:p14="http://schemas.microsoft.com/office/powerpoint/2010/main" val="2035681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a Windows Azure storage account</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171450" indent="-171450">
              <a:buFont typeface="Arial" pitchFamily="34" charset="0"/>
              <a:buChar char="•"/>
            </a:pPr>
            <a:r>
              <a:rPr lang="en-US" dirty="0" smtClean="0"/>
              <a:t>The Windows Azure Content Delivery Network (CDN) offers developers a global solution for delivering high-bandwidth content by caching blobs and static content of compute instances at physical nodes in the United States, Europe, Asia, Australia and South America.</a:t>
            </a:r>
          </a:p>
          <a:p>
            <a:pPr marL="171450" indent="-171450">
              <a:buFont typeface="Arial" pitchFamily="34" charset="0"/>
              <a:buChar char="•"/>
            </a:pPr>
            <a:r>
              <a:rPr lang="en-US" dirty="0" smtClean="0"/>
              <a:t>A Windows Azure subscription contains storage accounts</a:t>
            </a:r>
          </a:p>
          <a:p>
            <a:pPr marL="171450" indent="-171450">
              <a:buFont typeface="Arial" pitchFamily="34" charset="0"/>
              <a:buChar char="•"/>
            </a:pPr>
            <a:r>
              <a:rPr lang="en-US" dirty="0" smtClean="0"/>
              <a:t>Can explicitly geo-locate to a sub region or set affinity with other services</a:t>
            </a:r>
          </a:p>
          <a:p>
            <a:pPr marL="171450" indent="-171450">
              <a:buFont typeface="Arial" pitchFamily="34" charset="0"/>
              <a:buChar char="•"/>
            </a:pPr>
            <a:r>
              <a:rPr lang="en-US" dirty="0" smtClean="0"/>
              <a:t>Can enable CDN at the account level (means that public containers will be retrievable via the CDN URL)</a:t>
            </a:r>
          </a:p>
          <a:p>
            <a:pPr marL="171450" indent="-171450">
              <a:buFont typeface="Arial" pitchFamily="34" charset="0"/>
              <a:buChar char="•"/>
            </a:pPr>
            <a:r>
              <a:rPr lang="en-US" dirty="0" smtClean="0"/>
              <a:t>100 TBs per account means a</a:t>
            </a:r>
            <a:r>
              <a:rPr lang="en-US" baseline="0" dirty="0" smtClean="0"/>
              <a:t> lot of storage for very little cost</a:t>
            </a:r>
            <a:endParaRPr lang="en-US" dirty="0" smtClean="0"/>
          </a:p>
          <a:p>
            <a:pPr marL="0" indent="0">
              <a:buFont typeface="Arial" pitchFamily="34" charset="0"/>
              <a:buNone/>
            </a:pPr>
            <a:endParaRPr lang="en-US" dirty="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r>
              <a:rPr lang="en-US" dirty="0" smtClean="0"/>
              <a:t>You should change the access keys to your storage account periodically to help keep your storage connections more secure. Two access keys are assigned to enable you to maintain connections to the storage account using one access key while you regenerate the other access key. </a:t>
            </a:r>
          </a:p>
        </p:txBody>
      </p:sp>
      <p:sp>
        <p:nvSpPr>
          <p:cNvPr id="4" name="Slide Number Placeholder 3"/>
          <p:cNvSpPr>
            <a:spLocks noGrp="1"/>
          </p:cNvSpPr>
          <p:nvPr>
            <p:ph type="sldNum" sz="quarter" idx="10"/>
          </p:nvPr>
        </p:nvSpPr>
        <p:spPr/>
        <p:txBody>
          <a:bodyPr/>
          <a:lstStyle/>
          <a:p>
            <a:fld id="{DFF0BEB7-DC6A-443D-91D1-0CE0A533CAC5}" type="slidenum">
              <a:rPr lang="en-US" smtClean="0"/>
              <a:pPr/>
              <a:t>19</a:t>
            </a:fld>
            <a:endParaRPr lang="en-US" dirty="0"/>
          </a:p>
        </p:txBody>
      </p:sp>
    </p:spTree>
    <p:extLst>
      <p:ext uri="{BB962C8B-B14F-4D97-AF65-F5344CB8AC3E}">
        <p14:creationId xmlns:p14="http://schemas.microsoft.com/office/powerpoint/2010/main" val="170046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199">
              <a:spcAft>
                <a:spcPts val="340"/>
              </a:spcAft>
              <a:defRPr/>
            </a:pPr>
            <a:r>
              <a:rPr lang="en-US" sz="1600" b="1" dirty="0" smtClean="0"/>
              <a:t>Slide Objectives:</a:t>
            </a:r>
          </a:p>
          <a:p>
            <a:pPr marL="174982" indent="-174982">
              <a:buFont typeface="Arial" pitchFamily="34" charset="0"/>
              <a:buChar char="•"/>
            </a:pPr>
            <a:r>
              <a:rPr lang="en-US" sz="1600" dirty="0" smtClean="0"/>
              <a:t>Explain the different Storage Libraries and languages</a:t>
            </a:r>
            <a:r>
              <a:rPr lang="en-US" sz="1600" baseline="0" dirty="0" smtClean="0"/>
              <a:t> that can be used to work with Windows Azure Storage</a:t>
            </a:r>
            <a:r>
              <a:rPr lang="en-US" sz="1600" dirty="0" smtClean="0"/>
              <a:t>.  </a:t>
            </a:r>
          </a:p>
          <a:p>
            <a:endParaRPr lang="en-US" sz="160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r>
              <a:rPr lang="en-US" i="1" dirty="0" smtClean="0"/>
              <a:t>Programmatic access to the Blob, Queue, and Table services is available via the Windows Azure client libraries and the Windows Azure storage services REST API.</a:t>
            </a:r>
            <a:endParaRPr lang="en-US" sz="1600" dirty="0" smtClean="0"/>
          </a:p>
          <a:p>
            <a:endParaRPr lang="en-US" sz="1600" dirty="0" smtClean="0"/>
          </a:p>
          <a:p>
            <a:r>
              <a:rPr lang="en-US" sz="1600" b="1" dirty="0" smtClean="0"/>
              <a:t>Speaking Points:</a:t>
            </a:r>
          </a:p>
          <a:p>
            <a:pPr marL="0" marR="0" indent="0" algn="l" defTabSz="914325" rtl="0" eaLnBrk="1" fontAlgn="auto" latinLnBrk="0" hangingPunct="1">
              <a:lnSpc>
                <a:spcPct val="90000"/>
              </a:lnSpc>
              <a:spcBef>
                <a:spcPts val="0"/>
              </a:spcBef>
              <a:spcAft>
                <a:spcPts val="333"/>
              </a:spcAft>
              <a:buClrTx/>
              <a:buSzTx/>
              <a:buFontTx/>
              <a:buNone/>
              <a:tabLst/>
              <a:defRPr/>
            </a:pPr>
            <a:r>
              <a:rPr lang="en-US" b="0" dirty="0" smtClean="0"/>
              <a:t>Windows Azure is an open cloud platform that enables you to quickly build, deploy and manage applications across a global network of Microsoft-managed </a:t>
            </a:r>
            <a:r>
              <a:rPr lang="en-US" b="0" dirty="0" err="1" smtClean="0"/>
              <a:t>datacenters.You</a:t>
            </a:r>
            <a:r>
              <a:rPr lang="en-US" b="0" dirty="0" smtClean="0"/>
              <a:t> can build applications using any language, tool or framework.</a:t>
            </a:r>
            <a:endParaRPr lang="en-US" sz="1600" b="0" dirty="0" smtClean="0"/>
          </a:p>
          <a:p>
            <a:endParaRPr lang="en-US" sz="1600" dirty="0" smtClean="0"/>
          </a:p>
          <a:p>
            <a:r>
              <a:rPr lang="en-US" sz="1600" b="1" dirty="0" smtClean="0"/>
              <a:t>Notes: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A25E58-20C3-47A2-B67C-8A1FCB5D4422}" type="slidenum">
              <a:rPr lang="en-US" smtClean="0"/>
              <a:t>20</a:t>
            </a:fld>
            <a:endParaRPr lang="en-US"/>
          </a:p>
        </p:txBody>
      </p:sp>
    </p:spTree>
    <p:extLst>
      <p:ext uri="{BB962C8B-B14F-4D97-AF65-F5344CB8AC3E}">
        <p14:creationId xmlns:p14="http://schemas.microsoft.com/office/powerpoint/2010/main" val="817947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b="1" dirty="0" smtClean="0"/>
              <a:t>Slide Objectives</a:t>
            </a:r>
          </a:p>
          <a:p>
            <a:pPr marL="171450" indent="-171450">
              <a:buFont typeface="Arial" pitchFamily="34" charset="0"/>
              <a:buChar char="•"/>
            </a:pPr>
            <a:r>
              <a:rPr lang="en-US" b="0" dirty="0" smtClean="0"/>
              <a:t>Understand each of the storage types at a high level</a:t>
            </a:r>
          </a:p>
          <a:p>
            <a:endParaRPr lang="en-US" b="0" dirty="0" smtClean="0"/>
          </a:p>
          <a:p>
            <a:r>
              <a:rPr lang="en-US" b="1" dirty="0" smtClean="0"/>
              <a:t>Speaker Notes</a:t>
            </a:r>
          </a:p>
          <a:p>
            <a:r>
              <a:rPr lang="en-NZ" dirty="0" smtClean="0"/>
              <a:t>The Windows Azure storage services provide storage for binary and text data, messages, and structured data in Windows Azure. The storage services include:</a:t>
            </a:r>
          </a:p>
          <a:p>
            <a:pPr marL="171450" indent="-171450">
              <a:buFont typeface="Arial" pitchFamily="34" charset="0"/>
              <a:buChar char="•"/>
            </a:pPr>
            <a:r>
              <a:rPr lang="en-NZ" dirty="0" smtClean="0"/>
              <a:t>The Blob service, for storing binary and text data</a:t>
            </a:r>
          </a:p>
          <a:p>
            <a:pPr marL="171450" indent="-171450">
              <a:buFont typeface="Arial" pitchFamily="34" charset="0"/>
              <a:buChar char="•"/>
            </a:pPr>
            <a:r>
              <a:rPr lang="en-NZ" dirty="0" smtClean="0"/>
              <a:t>The Queue service, for storing messages that may be accessed by a client</a:t>
            </a:r>
          </a:p>
          <a:p>
            <a:pPr marL="171450" indent="-171450">
              <a:buFont typeface="Arial" pitchFamily="34" charset="0"/>
              <a:buChar char="•"/>
            </a:pPr>
            <a:r>
              <a:rPr lang="en-NZ" dirty="0" smtClean="0"/>
              <a:t>The Table service, for structured storage for non-relational data</a:t>
            </a:r>
          </a:p>
          <a:p>
            <a:pPr marL="171450" indent="-171450">
              <a:buFont typeface="Arial" pitchFamily="34" charset="0"/>
              <a:buChar char="•"/>
            </a:pPr>
            <a:r>
              <a:rPr lang="en-NZ" dirty="0" smtClean="0"/>
              <a:t>Windows Azure drives, for mounting an NTFS volume accessible to code running in your Windows Azure service</a:t>
            </a:r>
            <a:br>
              <a:rPr lang="en-NZ" dirty="0" smtClean="0"/>
            </a:br>
            <a:endParaRPr lang="en-NZ" dirty="0" smtClean="0"/>
          </a:p>
          <a:p>
            <a:r>
              <a:rPr lang="en-NZ" dirty="0" smtClean="0"/>
              <a:t>Programmatic access to the Blob, Queue, and Table services is available via the Windows Azure Managed Library and the Windows Azure storage services REST API</a:t>
            </a:r>
          </a:p>
          <a:p>
            <a:endParaRPr lang="en-US" b="1" dirty="0" smtClean="0"/>
          </a:p>
          <a:p>
            <a:r>
              <a:rPr lang="en-US" b="1" dirty="0" smtClean="0"/>
              <a:t>Notes</a:t>
            </a:r>
          </a:p>
          <a:p>
            <a:r>
              <a:rPr lang="en-US" b="0" dirty="0" smtClean="0"/>
              <a:t>http://blogs.msdn.com/b/windowsazurestorage/archive/2010/03/28/windows-azure-storage-resources.aspx</a:t>
            </a:r>
          </a:p>
          <a:p>
            <a:endParaRPr lang="en-US"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21</a:t>
            </a:fld>
            <a:endParaRPr lang="en-US" dirty="0"/>
          </a:p>
        </p:txBody>
      </p:sp>
    </p:spTree>
    <p:extLst>
      <p:ext uri="{BB962C8B-B14F-4D97-AF65-F5344CB8AC3E}">
        <p14:creationId xmlns:p14="http://schemas.microsoft.com/office/powerpoint/2010/main" val="3580459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pPr marL="171450" indent="-171450">
              <a:buFont typeface="Arial" pitchFamily="34" charset="0"/>
              <a:buChar char="•"/>
            </a:pPr>
            <a:r>
              <a:rPr lang="en-NZ" dirty="0" smtClean="0"/>
              <a:t>The Blob service provides storage for entities, such as binary files and text files. </a:t>
            </a:r>
          </a:p>
          <a:p>
            <a:pPr marL="171450" indent="-171450">
              <a:buFont typeface="Arial" pitchFamily="34" charset="0"/>
              <a:buChar char="•"/>
            </a:pPr>
            <a:r>
              <a:rPr lang="en-NZ" dirty="0" smtClean="0"/>
              <a:t>The REST API for the Blob service exposes two resources: </a:t>
            </a:r>
          </a:p>
          <a:p>
            <a:pPr marL="384431" lvl="1" indent="-171450">
              <a:buFont typeface="Arial" pitchFamily="34" charset="0"/>
              <a:buChar char="•"/>
            </a:pPr>
            <a:r>
              <a:rPr lang="en-NZ" dirty="0" smtClean="0"/>
              <a:t>Containers </a:t>
            </a:r>
          </a:p>
          <a:p>
            <a:pPr marL="384431" lvl="1" indent="-171450">
              <a:buFont typeface="Arial" pitchFamily="34" charset="0"/>
              <a:buChar char="•"/>
            </a:pPr>
            <a:r>
              <a:rPr lang="en-NZ" dirty="0" smtClean="0"/>
              <a:t>Blobs. </a:t>
            </a:r>
          </a:p>
          <a:p>
            <a:pPr marL="384431" lvl="1" indent="-171450">
              <a:buFont typeface="Arial" pitchFamily="34" charset="0"/>
              <a:buChar char="•"/>
            </a:pPr>
            <a:r>
              <a:rPr lang="en-NZ" dirty="0" smtClean="0"/>
              <a:t>A container is a set of blobs; every blob must belong to a container. </a:t>
            </a:r>
          </a:p>
          <a:p>
            <a:pPr marL="171450" lvl="0" indent="-171450">
              <a:buFont typeface="Arial" pitchFamily="34" charset="0"/>
              <a:buChar char="•"/>
            </a:pPr>
            <a:r>
              <a:rPr lang="en-NZ" dirty="0" smtClean="0"/>
              <a:t>The Blob service defines two types of blobs:</a:t>
            </a:r>
          </a:p>
          <a:p>
            <a:pPr marL="384431" lvl="1" indent="-171450">
              <a:buFont typeface="Arial" pitchFamily="34" charset="0"/>
              <a:buChar char="•"/>
            </a:pPr>
            <a:r>
              <a:rPr lang="en-NZ" dirty="0" smtClean="0"/>
              <a:t>Block blobs, which are optimized for streaming. </a:t>
            </a:r>
          </a:p>
          <a:p>
            <a:pPr marL="384431" lvl="1" indent="-171450">
              <a:buFont typeface="Arial" pitchFamily="34" charset="0"/>
              <a:buChar char="•"/>
            </a:pPr>
            <a:r>
              <a:rPr lang="en-NZ" dirty="0" smtClean="0"/>
              <a:t>Page blobs, which are optimized for random read/write operations and which provide the ability to write to a range of bytes in a blob.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Blobs can be read by calling the </a:t>
            </a:r>
            <a:r>
              <a:rPr lang="en-NZ" dirty="0" smtClean="0">
                <a:hlinkClick r:id="rId3"/>
              </a:rPr>
              <a:t>Get Blob</a:t>
            </a:r>
            <a:r>
              <a:rPr lang="en-NZ" dirty="0" smtClean="0"/>
              <a:t> operation. A client may read the entire blob, or an arbitrary range of bytes.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Block blobs less than or equal to 64 MB in size can be uploaded by calling the </a:t>
            </a:r>
            <a:r>
              <a:rPr lang="en-NZ" dirty="0" smtClean="0">
                <a:hlinkClick r:id="rId4"/>
              </a:rPr>
              <a:t>Put Blob</a:t>
            </a:r>
            <a:r>
              <a:rPr lang="en-NZ" dirty="0" smtClean="0"/>
              <a:t> operation. </a:t>
            </a:r>
          </a:p>
          <a:p>
            <a:pPr marL="171450" lvl="0" indent="-171450">
              <a:buFont typeface="Arial" pitchFamily="34" charset="0"/>
              <a:buChar char="•"/>
            </a:pPr>
            <a:r>
              <a:rPr lang="en-NZ" dirty="0" smtClean="0"/>
              <a:t>Block blobs larger than 64 MB must be uploaded as a set of blocks, each of which must be less than or equal to 4 MB in size. </a:t>
            </a:r>
            <a:br>
              <a:rPr lang="en-NZ" dirty="0" smtClean="0"/>
            </a:br>
            <a:endParaRPr lang="en-NZ" dirty="0" smtClean="0"/>
          </a:p>
          <a:p>
            <a:pPr marL="171450" lvl="0" indent="-171450">
              <a:buFont typeface="Arial" pitchFamily="34" charset="0"/>
              <a:buChar char="•"/>
            </a:pPr>
            <a:r>
              <a:rPr lang="en-NZ" dirty="0" smtClean="0"/>
              <a:t>Page blobs are created and initialized with a maximum size with a call to </a:t>
            </a:r>
            <a:r>
              <a:rPr lang="en-NZ" dirty="0" smtClean="0">
                <a:hlinkClick r:id="rId4"/>
              </a:rPr>
              <a:t>Put Blob</a:t>
            </a:r>
            <a:r>
              <a:rPr lang="en-NZ" dirty="0" smtClean="0"/>
              <a:t>. </a:t>
            </a:r>
          </a:p>
          <a:p>
            <a:pPr marL="171450" lvl="0" indent="-171450">
              <a:buFont typeface="Arial" pitchFamily="34" charset="0"/>
              <a:buChar char="•"/>
            </a:pPr>
            <a:r>
              <a:rPr lang="en-NZ" dirty="0" smtClean="0"/>
              <a:t>To write content to a page blob, you call the </a:t>
            </a:r>
            <a:r>
              <a:rPr lang="en-NZ" dirty="0" smtClean="0">
                <a:hlinkClick r:id="rId5"/>
              </a:rPr>
              <a:t>Put Page</a:t>
            </a:r>
            <a:r>
              <a:rPr lang="en-NZ" dirty="0" smtClean="0"/>
              <a:t> operation. The maximum size currently supported for a page blob is 1 TB.</a:t>
            </a:r>
          </a:p>
          <a:p>
            <a:endParaRPr lang="en-US" b="1" dirty="0" smtClean="0"/>
          </a:p>
          <a:p>
            <a:r>
              <a:rPr lang="en-US" b="1" dirty="0" smtClean="0"/>
              <a:t>Notes</a:t>
            </a:r>
          </a:p>
          <a:p>
            <a:r>
              <a:rPr lang="en-US" dirty="0" smtClean="0"/>
              <a:t>http://msdn.microsoft.com/en-us/library/dd573356.aspx</a:t>
            </a:r>
          </a:p>
          <a:p>
            <a:r>
              <a:rPr lang="en-NZ" dirty="0" smtClean="0"/>
              <a:t>Using the REST API for the Blob service, developers can create a hierarchical namespace similar to a file system. 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smtClean="0"/>
              <a:t>MyGroup/</a:t>
            </a:r>
            <a:r>
              <a:rPr lang="en-NZ" dirty="0" smtClean="0"/>
              <a:t>.</a:t>
            </a:r>
            <a:endParaRPr lang="en-US" dirty="0" smtClean="0"/>
          </a:p>
        </p:txBody>
      </p:sp>
      <p:sp>
        <p:nvSpPr>
          <p:cNvPr id="6" name="Slide Number Placeholder 5"/>
          <p:cNvSpPr>
            <a:spLocks noGrp="1"/>
          </p:cNvSpPr>
          <p:nvPr>
            <p:ph type="sldNum" sz="quarter" idx="11"/>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3810584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The Table service provides structured storage in the form of tables. </a:t>
            </a:r>
          </a:p>
          <a:p>
            <a:pPr marL="171450" indent="-171450">
              <a:buFont typeface="Arial" pitchFamily="34" charset="0"/>
              <a:buChar char="•"/>
            </a:pPr>
            <a:r>
              <a:rPr lang="en-NZ" dirty="0" smtClean="0"/>
              <a:t>The Table service supports a REST API that is compliant with the ADO.NET Data Services REST API. </a:t>
            </a:r>
          </a:p>
          <a:p>
            <a:pPr marL="171450" indent="-171450">
              <a:buFont typeface="Arial" pitchFamily="34" charset="0"/>
              <a:buChar char="•"/>
            </a:pPr>
            <a:r>
              <a:rPr lang="en-NZ" dirty="0" smtClean="0"/>
              <a:t>Developers may also use the .NET Client Library for ADO.NET Data Services to access the Table service.</a:t>
            </a:r>
            <a:endParaRPr lang="en-US" b="1"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547234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The Table service provides structured storage in the form of tables. </a:t>
            </a:r>
          </a:p>
          <a:p>
            <a:pPr marL="171450" indent="-171450">
              <a:buFont typeface="Arial" pitchFamily="34" charset="0"/>
              <a:buChar char="•"/>
            </a:pPr>
            <a:r>
              <a:rPr lang="en-NZ" dirty="0" smtClean="0"/>
              <a:t>The Table service supports a REST API that is compliant with the ADO.NET Data Services REST API. </a:t>
            </a:r>
          </a:p>
          <a:p>
            <a:pPr marL="171450" indent="-171450">
              <a:buFont typeface="Arial" pitchFamily="34" charset="0"/>
              <a:buChar char="•"/>
            </a:pPr>
            <a:r>
              <a:rPr lang="en-NZ" dirty="0" smtClean="0"/>
              <a:t>Developers may also use the .NET Client Library for ADO.NET Data Services to access the Table service.</a:t>
            </a:r>
            <a:endParaRPr lang="en-US" b="1"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306606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r>
              <a:rPr lang="en-US" b="1" dirty="0" smtClean="0"/>
              <a:t>:</a:t>
            </a:r>
          </a:p>
          <a:p>
            <a:pPr marL="171450" indent="-171450">
              <a:buFont typeface="Arial" pitchFamily="34" charset="0"/>
              <a:buChar char="•"/>
            </a:pPr>
            <a:r>
              <a:rPr lang="en-US" dirty="0" smtClean="0"/>
              <a:t>Let’s walk through</a:t>
            </a:r>
            <a:r>
              <a:rPr lang="en-US" baseline="0" dirty="0" smtClean="0"/>
              <a:t> some of the building block services that we’re providing and in particular highlight some of the new features of these services.  </a:t>
            </a:r>
          </a:p>
          <a:p>
            <a:pPr marL="171450" indent="-171450">
              <a:buFont typeface="Arial" pitchFamily="34" charset="0"/>
              <a:buChar char="•"/>
            </a:pPr>
            <a:r>
              <a:rPr lang="en-US" baseline="0" dirty="0" smtClean="0"/>
              <a:t>If you’ve been using Windows Azure you maybe familiar with some of these services.  However, there are several new features we’re enabling with all of them.  </a:t>
            </a:r>
          </a:p>
          <a:p>
            <a:pPr marL="171450" indent="-171450">
              <a:buFont typeface="Arial" pitchFamily="34" charset="0"/>
              <a:buChar char="•"/>
            </a:pPr>
            <a:r>
              <a:rPr lang="en-US" baseline="0" dirty="0" smtClean="0"/>
              <a:t>The first one I’m going to talk about is the SQL Database</a:t>
            </a:r>
          </a:p>
          <a:p>
            <a:pPr marL="171450" indent="-171450">
              <a:buFont typeface="Arial" pitchFamily="34" charset="0"/>
              <a:buChar char="•"/>
            </a:pPr>
            <a:r>
              <a:rPr lang="en-US" baseline="0" dirty="0" smtClean="0"/>
              <a:t>SQL Database is a service we’ve had for a while as part of Windows Azure</a:t>
            </a:r>
          </a:p>
          <a:p>
            <a:pPr marL="171450" indent="-171450">
              <a:buFont typeface="Arial" pitchFamily="34" charset="0"/>
              <a:buChar char="•"/>
            </a:pPr>
            <a:r>
              <a:rPr lang="en-US" baseline="0" dirty="0" smtClean="0"/>
              <a:t>It provides a relational SQL Server database engine in the cloud</a:t>
            </a:r>
            <a:endParaRPr lang="en-US" dirty="0" smtClean="0"/>
          </a:p>
          <a:p>
            <a:pPr marL="171450" indent="-171450">
              <a:buFont typeface="Arial" pitchFamily="34" charset="0"/>
              <a:buChar char="•"/>
            </a:pPr>
            <a:r>
              <a:rPr lang="en-US" dirty="0" smtClean="0"/>
              <a:t>We run the SQL engine for you, we do all of the</a:t>
            </a:r>
            <a:r>
              <a:rPr lang="en-US" baseline="0" dirty="0" smtClean="0"/>
              <a:t> clustering and availability work for you, so you don’t have to worry about standing up your own clustered environment. </a:t>
            </a:r>
            <a:endParaRPr lang="en-US" dirty="0" smtClean="0"/>
          </a:p>
          <a:p>
            <a:pPr marL="171450" indent="-171450">
              <a:buFont typeface="Arial" pitchFamily="34" charset="0"/>
              <a:buChar char="•"/>
            </a:pPr>
            <a:r>
              <a:rPr lang="en-US" dirty="0" smtClean="0"/>
              <a:t>It’s a fully managed service</a:t>
            </a:r>
          </a:p>
          <a:p>
            <a:pPr marL="171450" indent="-171450">
              <a:buFont typeface="Arial" pitchFamily="34" charset="0"/>
              <a:buChar char="•"/>
            </a:pPr>
            <a:r>
              <a:rPr lang="en-US" dirty="0" smtClean="0"/>
              <a:t>We</a:t>
            </a:r>
            <a:r>
              <a:rPr lang="en-US" baseline="0" dirty="0" smtClean="0"/>
              <a:t> also apply security patches and monitor the system</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All of the features I demoed today</a:t>
            </a:r>
            <a:r>
              <a:rPr lang="en-US" baseline="0" dirty="0" smtClean="0"/>
              <a:t> are available now either in released or preview form.  </a:t>
            </a:r>
          </a:p>
          <a:p>
            <a:pPr marL="171450" indent="-171450">
              <a:buFont typeface="Arial" pitchFamily="34" charset="0"/>
              <a:buChar char="•"/>
            </a:pPr>
            <a:r>
              <a:rPr lang="en-US" dirty="0" smtClean="0"/>
              <a:t>The services that had the preview tag next to them in the management portal are currently in preview</a:t>
            </a:r>
            <a:r>
              <a:rPr lang="en-US" baseline="0" dirty="0" smtClean="0"/>
              <a:t> mode, meaning that they are not yet final.</a:t>
            </a:r>
          </a:p>
          <a:p>
            <a:pPr marL="171450" indent="-171450">
              <a:buFont typeface="Arial" pitchFamily="34" charset="0"/>
              <a:buChar char="•"/>
            </a:pPr>
            <a:r>
              <a:rPr lang="en-US" baseline="0" dirty="0" smtClean="0"/>
              <a:t>These </a:t>
            </a:r>
            <a:r>
              <a:rPr lang="en-US" dirty="0" smtClean="0"/>
              <a:t>services will be coming out of preview next calendar year.  Working hard on getting them done as soon as possible.</a:t>
            </a:r>
          </a:p>
          <a:p>
            <a:pPr marL="171450" indent="-171450">
              <a:buFont typeface="Arial" pitchFamily="34" charset="0"/>
              <a:buChar char="•"/>
            </a:pPr>
            <a:r>
              <a:rPr lang="en-US" dirty="0" smtClean="0"/>
              <a:t>If you haven’t gotten started yet with Windows</a:t>
            </a:r>
            <a:r>
              <a:rPr lang="en-US" baseline="0" dirty="0" smtClean="0"/>
              <a:t> Azure, I encourage you to go to WindowsAzure.com and sign-up for an account. </a:t>
            </a:r>
          </a:p>
          <a:p>
            <a:pPr marL="171450" indent="-171450">
              <a:buFont typeface="Arial" pitchFamily="34" charset="0"/>
              <a:buChar char="•"/>
            </a:pPr>
            <a:r>
              <a:rPr lang="en-US" baseline="0" dirty="0" smtClean="0"/>
              <a:t>If you have an MSDN subscription you can activate up to $3700 worth of yearly Windows Azure benefits.  Otherwise you can sign-up for a free trial and get started.</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26</a:t>
            </a:fld>
            <a:endParaRPr lang="en-US" dirty="0"/>
          </a:p>
        </p:txBody>
      </p:sp>
    </p:spTree>
    <p:extLst>
      <p:ext uri="{BB962C8B-B14F-4D97-AF65-F5344CB8AC3E}">
        <p14:creationId xmlns:p14="http://schemas.microsoft.com/office/powerpoint/2010/main" val="1835630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Transition:</a:t>
            </a:r>
          </a:p>
          <a:p>
            <a:pPr marL="171450" indent="-171450">
              <a:buFont typeface="Arial" pitchFamily="34" charset="0"/>
              <a:buChar char="•"/>
            </a:pPr>
            <a:r>
              <a:rPr lang="en-US" dirty="0" smtClean="0"/>
              <a:t>For the rest of this</a:t>
            </a:r>
            <a:r>
              <a:rPr lang="en-US" baseline="0" dirty="0" smtClean="0"/>
              <a:t> talk I’m going to give you a to</a:t>
            </a:r>
            <a:r>
              <a:rPr lang="en-US" dirty="0" smtClean="0"/>
              <a:t>ur of Windows Azure, walk</a:t>
            </a:r>
            <a:r>
              <a:rPr lang="en-US" baseline="0" dirty="0" smtClean="0"/>
              <a:t> you through many of the </a:t>
            </a:r>
            <a:r>
              <a:rPr lang="en-US" dirty="0" smtClean="0"/>
              <a:t>features, and ground you in the capabilities</a:t>
            </a:r>
            <a:r>
              <a:rPr lang="en-US" baseline="0" dirty="0" smtClean="0"/>
              <a:t> it provides</a:t>
            </a:r>
          </a:p>
          <a:p>
            <a:pPr marL="171450" indent="-171450">
              <a:buFont typeface="Arial" pitchFamily="34" charset="0"/>
              <a:buChar char="•"/>
            </a:pPr>
            <a:r>
              <a:rPr lang="en-US" baseline="0" dirty="0" smtClean="0"/>
              <a:t>The first set of features I want to walk through is Virtual Machines.  </a:t>
            </a:r>
          </a:p>
          <a:p>
            <a:pPr marL="171450" indent="-171450">
              <a:buFont typeface="Arial" pitchFamily="34" charset="0"/>
              <a:buChar char="•"/>
            </a:pPr>
            <a:endParaRPr lang="en-US" baseline="0" dirty="0" smtClean="0"/>
          </a:p>
          <a:p>
            <a:pPr marL="0" indent="0">
              <a:buFont typeface="Arial" pitchFamily="34" charset="0"/>
              <a:buNone/>
            </a:pPr>
            <a:r>
              <a:rPr lang="en-US" b="1" baseline="0" dirty="0" smtClean="0"/>
              <a:t>Speaking Points:</a:t>
            </a:r>
          </a:p>
          <a:p>
            <a:pPr marL="171450" indent="-171450">
              <a:buFont typeface="Arial" pitchFamily="34" charset="0"/>
              <a:buChar char="•"/>
            </a:pPr>
            <a:r>
              <a:rPr lang="en-US" baseline="0" dirty="0" smtClean="0"/>
              <a:t>If you’re familiar with traditional hosting, this is probably the feature that feels most familiar and consistent with what other hosting providers provide.  </a:t>
            </a:r>
          </a:p>
          <a:p>
            <a:pPr marL="171450" indent="-171450">
              <a:buFont typeface="Arial" pitchFamily="34" charset="0"/>
              <a:buChar char="•"/>
            </a:pPr>
            <a:r>
              <a:rPr lang="en-US" baseline="0" dirty="0" smtClean="0"/>
              <a:t>The ability to stand up a virtual machine with either Windows or Linux that you can basically remote desktop in or SSH in and run any workload.  </a:t>
            </a:r>
            <a:endParaRPr lang="en-US" dirty="0" smtClean="0"/>
          </a:p>
          <a:p>
            <a:pPr marL="171450" indent="-171450">
              <a:buFont typeface="Arial" pitchFamily="34" charset="0"/>
              <a:buChar char="•"/>
            </a:pPr>
            <a:r>
              <a:rPr lang="en-US" b="0" dirty="0" smtClean="0"/>
              <a:t>These virtual machines enable you to be admin on the box</a:t>
            </a:r>
          </a:p>
          <a:p>
            <a:pPr marL="171450" indent="-171450">
              <a:buFont typeface="Arial" pitchFamily="34" charset="0"/>
              <a:buChar char="•"/>
            </a:pPr>
            <a:r>
              <a:rPr lang="en-US" b="0" dirty="0" smtClean="0"/>
              <a:t>They are durable, meaning if you reboot the VM, it</a:t>
            </a:r>
            <a:r>
              <a:rPr lang="en-US" b="0" baseline="0" dirty="0" smtClean="0"/>
              <a:t> is still there with all of your changes and data you stored to disk</a:t>
            </a:r>
          </a:p>
          <a:p>
            <a:pPr marL="171450" indent="-171450">
              <a:buFont typeface="Arial" pitchFamily="34" charset="0"/>
              <a:buChar char="•"/>
            </a:pPr>
            <a:r>
              <a:rPr lang="en-US" b="0" dirty="0" smtClean="0"/>
              <a:t>This means you can </a:t>
            </a:r>
            <a:r>
              <a:rPr lang="en-US" b="0" baseline="0" dirty="0" smtClean="0"/>
              <a:t>run any type of workload</a:t>
            </a:r>
          </a:p>
          <a:p>
            <a:pPr marL="384431" lvl="1" indent="-171450">
              <a:buFont typeface="Arial" pitchFamily="34" charset="0"/>
              <a:buChar char="•"/>
            </a:pPr>
            <a:r>
              <a:rPr lang="en-US" b="0" baseline="0" dirty="0" smtClean="0"/>
              <a:t>If you want to run SQL you can, if you want to install a no-SQL solution, you can do that to. </a:t>
            </a:r>
          </a:p>
          <a:p>
            <a:pPr marL="384431" lvl="1" indent="-171450">
              <a:buFont typeface="Arial" pitchFamily="34" charset="0"/>
              <a:buChar char="•"/>
            </a:pPr>
            <a:r>
              <a:rPr lang="en-US" b="0" baseline="0" dirty="0" smtClean="0"/>
              <a:t>If you want to run SharePoint you can do that. </a:t>
            </a:r>
          </a:p>
          <a:p>
            <a:pPr marL="171450" indent="-171450">
              <a:buFont typeface="Arial" pitchFamily="34" charset="0"/>
              <a:buChar char="•"/>
            </a:pPr>
            <a:r>
              <a:rPr lang="en-US" b="0" baseline="0" dirty="0" smtClean="0"/>
              <a:t>Provides ultimate flexibility to do what you want to do</a:t>
            </a:r>
          </a:p>
          <a:p>
            <a:pPr marL="171450" indent="-171450">
              <a:buFont typeface="Arial" pitchFamily="34" charset="0"/>
              <a:buChar char="•"/>
            </a:pPr>
            <a:r>
              <a:rPr lang="en-US" b="0" baseline="0" dirty="0" smtClean="0"/>
              <a:t>Also enables you to do what we call virtual private networking</a:t>
            </a:r>
          </a:p>
          <a:p>
            <a:pPr marL="171450" indent="-171450">
              <a:buFont typeface="Arial" pitchFamily="34" charset="0"/>
              <a:buChar char="•"/>
            </a:pPr>
            <a:r>
              <a:rPr lang="en-US" b="0" baseline="0" dirty="0" smtClean="0"/>
              <a:t>With virtual private networking, you can deploy Virtual Machines in the cloud and group them together so they are part of their own private network</a:t>
            </a:r>
          </a:p>
          <a:p>
            <a:pPr marL="171450" indent="-171450">
              <a:buFont typeface="Arial" pitchFamily="34" charset="0"/>
              <a:buChar char="•"/>
            </a:pPr>
            <a:r>
              <a:rPr lang="en-US" b="0" baseline="0" dirty="0" smtClean="0"/>
              <a:t>You can also then connect it back to your corporate network (if you have one) and establish a VPN secure tunnel to link your machines running in your own corporate environment up to your virtual machines in the cloud – making them look like they’re all part of one connected network.  </a:t>
            </a:r>
          </a:p>
          <a:p>
            <a:pPr marL="171450" indent="-171450">
              <a:buFont typeface="Arial" pitchFamily="34" charset="0"/>
              <a:buChar char="•"/>
            </a:pPr>
            <a:r>
              <a:rPr lang="en-US" b="0" baseline="0" dirty="0" smtClean="0"/>
              <a:t>So lots of flexibility in the compute side as well as in the networking side. </a:t>
            </a: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Transition</a:t>
            </a:r>
          </a:p>
          <a:p>
            <a:pPr marL="384431" lvl="1" indent="-171450">
              <a:buFont typeface="Arial" pitchFamily="34" charset="0"/>
              <a:buChar char="•"/>
            </a:pPr>
            <a:r>
              <a:rPr lang="en-US" dirty="0" smtClean="0"/>
              <a:t>Virtual machines provide</a:t>
            </a:r>
            <a:r>
              <a:rPr lang="en-US" baseline="0" dirty="0" smtClean="0"/>
              <a:t> a very flexible compute model.   </a:t>
            </a:r>
          </a:p>
          <a:p>
            <a:pPr marL="384431" lvl="1" indent="-171450">
              <a:buFont typeface="Arial" pitchFamily="34" charset="0"/>
              <a:buChar char="•"/>
            </a:pPr>
            <a:r>
              <a:rPr lang="en-US" baseline="0" dirty="0" smtClean="0"/>
              <a:t>Another compute service available in Windows Azure is called Windows Azure Web Sites. </a:t>
            </a:r>
          </a:p>
          <a:p>
            <a:pPr marL="171450" lvl="0" indent="-171450">
              <a:buFont typeface="Arial" pitchFamily="34" charset="0"/>
              <a:buChar char="•"/>
            </a:pPr>
            <a:r>
              <a:rPr lang="en-US" baseline="0" dirty="0" smtClean="0"/>
              <a:t>Definition:</a:t>
            </a:r>
          </a:p>
          <a:p>
            <a:pPr marL="384431" lvl="1" indent="-171450">
              <a:buFont typeface="Arial" pitchFamily="34" charset="0"/>
              <a:buChar char="•"/>
            </a:pPr>
            <a:r>
              <a:rPr lang="en-US" baseline="0" dirty="0" smtClean="0"/>
              <a:t>Windows Azure Web Sites there is a managed service that you can use to run web sites and web APIs.  </a:t>
            </a:r>
          </a:p>
          <a:p>
            <a:pPr marL="384431" lvl="1" indent="-171450">
              <a:buFont typeface="Arial" pitchFamily="34" charset="0"/>
              <a:buChar char="•"/>
            </a:pPr>
            <a:r>
              <a:rPr lang="en-US" baseline="0" dirty="0" smtClean="0"/>
              <a:t>Enable you to quickly stand up web applications and web sites on the internet</a:t>
            </a:r>
          </a:p>
          <a:p>
            <a:pPr marL="384431" lvl="1" indent="-171450">
              <a:buFont typeface="Arial" pitchFamily="34" charset="0"/>
              <a:buChar char="•"/>
            </a:pPr>
            <a:r>
              <a:rPr lang="en-US" baseline="0" dirty="0" smtClean="0"/>
              <a:t>Auto-managed environment</a:t>
            </a:r>
          </a:p>
          <a:p>
            <a:pPr marL="384431" lvl="1" indent="-171450">
              <a:buFont typeface="Arial" pitchFamily="34" charset="0"/>
              <a:buChar char="•"/>
            </a:pPr>
            <a:r>
              <a:rPr lang="en-US" baseline="0" dirty="0" smtClean="0"/>
              <a:t>Just say that you want a web, here’s the DNS, copy the content, and we do the rest </a:t>
            </a:r>
          </a:p>
          <a:p>
            <a:pPr marL="171450" indent="-171450">
              <a:buFont typeface="Arial" pitchFamily="34" charset="0"/>
              <a:buChar char="•"/>
            </a:pPr>
            <a:r>
              <a:rPr lang="en-US" baseline="0" dirty="0" smtClean="0"/>
              <a:t>You don’t have to worry or think about VMs, servers, or infrastructure.   </a:t>
            </a:r>
          </a:p>
          <a:p>
            <a:pPr marL="171450" indent="-171450">
              <a:buFont typeface="Arial" pitchFamily="34" charset="0"/>
              <a:buChar char="•"/>
            </a:pPr>
            <a:r>
              <a:rPr lang="en-US" baseline="0" dirty="0" smtClean="0"/>
              <a:t>You can simply focus on building and deploying HTTP based applications.</a:t>
            </a:r>
          </a:p>
          <a:p>
            <a:pPr marL="171450" indent="-171450">
              <a:buFont typeface="Arial" pitchFamily="34" charset="0"/>
              <a:buChar char="•"/>
            </a:pPr>
            <a:r>
              <a:rPr lang="en-US" baseline="0" dirty="0" smtClean="0"/>
              <a:t>Enables you to build web sites using ASP.NET, Node.js, PHP, and now with an update a few weeks ago – Python</a:t>
            </a:r>
          </a:p>
          <a:p>
            <a:pPr marL="171450" indent="-171450">
              <a:buFont typeface="Arial" pitchFamily="34" charset="0"/>
              <a:buChar char="•"/>
            </a:pPr>
            <a:r>
              <a:rPr lang="en-US" baseline="0" dirty="0" smtClean="0"/>
              <a:t>Allows you to use any tool and any operating system to build these sites including Windows, OS X, and Linux.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Enables a very fast deployment model.  You can literally deploy in seconds.  </a:t>
            </a:r>
          </a:p>
          <a:p>
            <a:pPr marL="171450" indent="-171450">
              <a:buFont typeface="Arial" pitchFamily="34" charset="0"/>
              <a:buChar char="•"/>
            </a:pPr>
            <a:r>
              <a:rPr lang="en-US" baseline="0" dirty="0" smtClean="0"/>
              <a:t>You can easily deploy these sites using the tools and infrastructure you know. </a:t>
            </a:r>
          </a:p>
          <a:p>
            <a:pPr marL="171450" indent="-171450">
              <a:buFont typeface="Arial" pitchFamily="34" charset="0"/>
              <a:buChar char="•"/>
            </a:pPr>
            <a:r>
              <a:rPr lang="en-US" baseline="0" dirty="0" smtClean="0"/>
              <a:t>We support several flexible deployment options including FTP, GIT, and Team Foundation Services</a:t>
            </a:r>
          </a:p>
          <a:p>
            <a:pPr marL="171450" indent="-171450">
              <a:buFont typeface="Arial" pitchFamily="34" charset="0"/>
              <a:buChar char="•"/>
            </a:pPr>
            <a:r>
              <a:rPr lang="en-US" baseline="0" dirty="0" smtClean="0"/>
              <a:t>What is nice about this offering is that not only does it enable to very quickly get going, but it also allows you to start with a free offer in a shared environment.  </a:t>
            </a:r>
          </a:p>
          <a:p>
            <a:pPr marL="171450" indent="-171450">
              <a:buFont typeface="Arial" pitchFamily="34" charset="0"/>
              <a:buChar char="•"/>
            </a:pPr>
            <a:r>
              <a:rPr lang="en-US" baseline="0" dirty="0" smtClean="0"/>
              <a:t>Pricing starts at free.. Perpetually free and then you can scale up as you need more capability</a:t>
            </a:r>
          </a:p>
          <a:p>
            <a:pPr marL="171450" indent="-171450">
              <a:buFont typeface="Arial" pitchFamily="34" charset="0"/>
              <a:buChar char="•"/>
            </a:pPr>
            <a:r>
              <a:rPr lang="en-US" baseline="0" dirty="0" smtClean="0"/>
              <a:t>You can then scale up these sites using reserved instances for higher performance and isolation and scale out these sites as your web site becomes successful and you have increased load.  </a:t>
            </a:r>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a:t>
            </a:r>
            <a:r>
              <a:rPr lang="en-US" sz="1100" b="1" baseline="0" dirty="0" smtClean="0"/>
              <a:t> Points:</a:t>
            </a:r>
          </a:p>
          <a:p>
            <a:pPr marL="171450" indent="-171450">
              <a:buFont typeface="Arial" pitchFamily="34" charset="0"/>
              <a:buChar char="•"/>
            </a:pPr>
            <a:r>
              <a:rPr lang="en-US" sz="1100" dirty="0" smtClean="0"/>
              <a:t>Just to recap </a:t>
            </a:r>
          </a:p>
          <a:p>
            <a:pPr marL="171450" indent="-171450">
              <a:buFont typeface="Arial" pitchFamily="34" charset="0"/>
              <a:buChar char="•"/>
            </a:pPr>
            <a:r>
              <a:rPr lang="en-US" sz="1100" dirty="0" smtClean="0"/>
              <a:t>When I’m running shared, multiple web sites from</a:t>
            </a:r>
            <a:r>
              <a:rPr lang="en-US" sz="1100" baseline="0" dirty="0" smtClean="0"/>
              <a:t> multiple customers are use the same virtual machine instances</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smtClean="0"/>
              <a:t>Speaking</a:t>
            </a:r>
            <a:r>
              <a:rPr lang="en-US" sz="1100" b="1" baseline="0" dirty="0" smtClean="0"/>
              <a:t> Points:</a:t>
            </a:r>
          </a:p>
          <a:p>
            <a:pPr marL="171450" indent="-171450">
              <a:buFont typeface="Arial" pitchFamily="34" charset="0"/>
              <a:buChar char="•"/>
            </a:pPr>
            <a:r>
              <a:rPr lang="en-US" sz="1100" dirty="0" smtClean="0"/>
              <a:t>In shared mode the web sites can be scaled out to run on multiple shared</a:t>
            </a:r>
            <a:r>
              <a:rPr lang="en-US" sz="1100" baseline="0" dirty="0" smtClean="0"/>
              <a:t> instances,</a:t>
            </a:r>
          </a:p>
          <a:p>
            <a:pPr marL="171450" indent="-171450">
              <a:buFont typeface="Arial" pitchFamily="34" charset="0"/>
              <a:buChar char="•"/>
            </a:pPr>
            <a:r>
              <a:rPr lang="en-US" sz="1100" baseline="0" dirty="0" smtClean="0"/>
              <a:t>In this case Windows Azure provides load balancing of incoming requests resulting in better response time and performance for your application and higher availability</a:t>
            </a:r>
          </a:p>
          <a:p>
            <a:pPr marL="0" indent="0">
              <a:buFont typeface="Arial" pitchFamily="34" charset="0"/>
              <a:buNone/>
            </a:pPr>
            <a:endParaRPr lang="en-US" sz="1100" dirty="0" smtClean="0"/>
          </a:p>
          <a:p>
            <a:pPr marL="171450" indent="-171450">
              <a:buFont typeface="Arial" pitchFamily="34" charset="0"/>
              <a:buChar char="•"/>
            </a:pPr>
            <a:endParaRPr lang="en-US" sz="1100" dirty="0" smtClean="0"/>
          </a:p>
          <a:p>
            <a:endParaRPr lang="en-US" sz="1100" dirty="0" smtClean="0"/>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smtClean="0"/>
          </a:p>
          <a:p>
            <a:r>
              <a:rPr lang="en-US" sz="1100" b="1" dirty="0" smtClean="0"/>
              <a:t>Speaking</a:t>
            </a:r>
            <a:r>
              <a:rPr lang="en-US" sz="1100" b="1" baseline="0" dirty="0" smtClean="0"/>
              <a:t> Points:</a:t>
            </a:r>
          </a:p>
          <a:p>
            <a:pPr marL="171450" indent="-171450">
              <a:buFont typeface="Arial" pitchFamily="34" charset="0"/>
              <a:buChar char="•"/>
            </a:pPr>
            <a:r>
              <a:rPr lang="en-US" sz="1100" dirty="0" smtClean="0"/>
              <a:t>If we really need to scale our application or we want to isolate our application,</a:t>
            </a:r>
            <a:r>
              <a:rPr lang="en-US" sz="1100" baseline="0" dirty="0" smtClean="0"/>
              <a:t> perhaps to use more memory, we can switch our app to reserved mode</a:t>
            </a:r>
          </a:p>
          <a:p>
            <a:pPr marL="171450" indent="-171450">
              <a:buFont typeface="Arial" pitchFamily="34" charset="0"/>
              <a:buChar char="•"/>
            </a:pPr>
            <a:r>
              <a:rPr lang="en-US" sz="1100" baseline="0" dirty="0" smtClean="0"/>
              <a:t>In this case Windows Azure will use an instance out of the pool of available instances, deploy your site, and continue to serve up requests</a:t>
            </a:r>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smtClean="0"/>
          </a:p>
          <a:p>
            <a:r>
              <a:rPr lang="en-US" sz="1100" b="1" dirty="0" smtClean="0"/>
              <a:t>Speaking</a:t>
            </a:r>
            <a:r>
              <a:rPr lang="en-US" sz="1100" b="1" baseline="0" dirty="0" smtClean="0"/>
              <a:t> Points:</a:t>
            </a:r>
          </a:p>
          <a:p>
            <a:pPr marL="171450" indent="-171450">
              <a:buFont typeface="Arial" pitchFamily="34" charset="0"/>
              <a:buChar char="•"/>
            </a:pPr>
            <a:r>
              <a:rPr lang="en-US" sz="1100" dirty="0" smtClean="0"/>
              <a:t>Just like with shared mode, we can also scale out with reserved mode, in which case the machine instances are registered with the load balancer for your web</a:t>
            </a:r>
            <a:r>
              <a:rPr lang="en-US" sz="1100" baseline="0" dirty="0" smtClean="0"/>
              <a:t> application.</a:t>
            </a:r>
          </a:p>
          <a:p>
            <a:pPr marL="171450" indent="-171450">
              <a:buFont typeface="Arial" pitchFamily="34" charset="0"/>
              <a:buChar char="•"/>
            </a:pPr>
            <a:r>
              <a:rPr lang="en-US" sz="1100" baseline="0" dirty="0" smtClean="0"/>
              <a:t>This can result in </a:t>
            </a:r>
            <a:r>
              <a:rPr lang="en-US" sz="1100" dirty="0" smtClean="0"/>
              <a:t>better response</a:t>
            </a:r>
            <a:r>
              <a:rPr lang="en-US" sz="1100" baseline="0" dirty="0" smtClean="0"/>
              <a:t> time, performance, and availability for your web application.</a:t>
            </a:r>
          </a:p>
          <a:p>
            <a:pPr marL="0" indent="0">
              <a:buFont typeface="Arial" pitchFamily="34" charset="0"/>
              <a:buNone/>
            </a:pPr>
            <a:endParaRPr lang="en-US" sz="1100" baseline="0" dirty="0" smtClean="0"/>
          </a:p>
          <a:p>
            <a:endParaRPr lang="en-US" sz="1100" dirty="0" smtClean="0"/>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smtClean="0"/>
          </a:p>
          <a:p>
            <a:r>
              <a:rPr lang="en-US" sz="1100" b="1" dirty="0" smtClean="0"/>
              <a:t>Speaking</a:t>
            </a:r>
            <a:r>
              <a:rPr lang="en-US" sz="1100" b="1" baseline="0" dirty="0" smtClean="0"/>
              <a:t> Points:</a:t>
            </a:r>
          </a:p>
          <a:p>
            <a:pPr marL="171450" indent="-171450">
              <a:buFont typeface="Arial" pitchFamily="34" charset="0"/>
              <a:buChar char="•"/>
            </a:pPr>
            <a:r>
              <a:rPr lang="en-US" sz="1100" dirty="0" smtClean="0"/>
              <a:t>What’s also cool is that you can have multiple sites in a reserved</a:t>
            </a:r>
            <a:r>
              <a:rPr lang="en-US" sz="1100" baseline="0" dirty="0" smtClean="0"/>
              <a:t> instance.  </a:t>
            </a:r>
          </a:p>
          <a:p>
            <a:pPr marL="171450" indent="-171450">
              <a:buFont typeface="Arial" pitchFamily="34" charset="0"/>
              <a:buChar char="•"/>
            </a:pPr>
            <a:r>
              <a:rPr lang="en-US" sz="1100" baseline="0" dirty="0" smtClean="0"/>
              <a:t>So if you have three or four sites as I had in the demo, they can all run in my reserved instance, so I can be more efficient with using the resources.  </a:t>
            </a:r>
          </a:p>
          <a:p>
            <a:pPr marL="171450" indent="-171450">
              <a:buFont typeface="Arial" pitchFamily="34" charset="0"/>
              <a:buChar char="•"/>
            </a:pPr>
            <a:r>
              <a:rPr lang="en-US" sz="1100" baseline="0" dirty="0" smtClean="0"/>
              <a:t>This is great if you want to run multiple sites for others or sites you want to run isolated</a:t>
            </a:r>
          </a:p>
          <a:p>
            <a:pPr marL="171450" indent="-171450">
              <a:buFont typeface="Arial" pitchFamily="34" charset="0"/>
              <a:buChar char="•"/>
            </a:pPr>
            <a:endParaRPr lang="en-US" sz="1100" dirty="0" smtClean="0"/>
          </a:p>
          <a:p>
            <a:endParaRPr lang="en-US" sz="1100" dirty="0" smtClean="0"/>
          </a:p>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5" name="Rectangle 4"/>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43277426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369271327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4.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2" r:id="rId29"/>
    <p:sldLayoutId id="2147483783" r:id="rId3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6.wdp"/></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microsoft.com/office/2007/relationships/hdphoto" Target="../media/hdphoto10.wdp"/><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1.png"/><Relationship Id="rId11" Type="http://schemas.microsoft.com/office/2007/relationships/hdphoto" Target="../media/hdphoto12.wdp"/><Relationship Id="rId5" Type="http://schemas.openxmlformats.org/officeDocument/2006/relationships/image" Target="../media/image50.png"/><Relationship Id="rId10" Type="http://schemas.openxmlformats.org/officeDocument/2006/relationships/image" Target="../media/image53.png"/><Relationship Id="rId4" Type="http://schemas.microsoft.com/office/2007/relationships/hdphoto" Target="../media/hdphoto9.wdp"/><Relationship Id="rId9" Type="http://schemas.microsoft.com/office/2007/relationships/hdphoto" Target="../media/hdphoto11.wdp"/></Relationships>
</file>

<file path=ppt/slides/_rels/slide12.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7.png"/><Relationship Id="rId5" Type="http://schemas.openxmlformats.org/officeDocument/2006/relationships/image" Target="../media/image50.png"/><Relationship Id="rId10" Type="http://schemas.openxmlformats.org/officeDocument/2006/relationships/image" Target="../media/image56.png"/><Relationship Id="rId4" Type="http://schemas.microsoft.com/office/2007/relationships/hdphoto" Target="../media/hdphoto9.wdp"/><Relationship Id="rId9"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52.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52.png"/><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63.png"/><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3.png"/><Relationship Id="rId3" Type="http://schemas.openxmlformats.org/officeDocument/2006/relationships/image" Target="../media/image60.png"/><Relationship Id="rId7" Type="http://schemas.microsoft.com/office/2007/relationships/hdphoto" Target="../media/hdphoto13.wdp"/><Relationship Id="rId12"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5.png"/><Relationship Id="rId11" Type="http://schemas.openxmlformats.org/officeDocument/2006/relationships/image" Target="../media/image61.png"/><Relationship Id="rId5" Type="http://schemas.openxmlformats.org/officeDocument/2006/relationships/image" Target="../media/image64.png"/><Relationship Id="rId15" Type="http://schemas.microsoft.com/office/2007/relationships/hdphoto" Target="../media/hdphoto14.wdp"/><Relationship Id="rId10" Type="http://schemas.microsoft.com/office/2007/relationships/hdphoto" Target="../media/hdphoto11.wdp"/><Relationship Id="rId4" Type="http://schemas.openxmlformats.org/officeDocument/2006/relationships/image" Target="../media/image59.png"/><Relationship Id="rId9" Type="http://schemas.openxmlformats.org/officeDocument/2006/relationships/image" Target="../media/image52.png"/><Relationship Id="rId14" Type="http://schemas.openxmlformats.org/officeDocument/2006/relationships/image" Target="../media/image6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67.png"/><Relationship Id="rId7"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16.wdp"/><Relationship Id="rId5" Type="http://schemas.openxmlformats.org/officeDocument/2006/relationships/image" Target="../media/image68.png"/><Relationship Id="rId4" Type="http://schemas.microsoft.com/office/2007/relationships/hdphoto" Target="../media/hdphoto15.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7.wdp"/><Relationship Id="rId5" Type="http://schemas.openxmlformats.org/officeDocument/2006/relationships/image" Target="../media/image37.png"/><Relationship Id="rId4" Type="http://schemas.microsoft.com/office/2007/relationships/hdphoto" Target="../media/hdphoto6.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44.xml"/><Relationship Id="rId5" Type="http://schemas.openxmlformats.org/officeDocument/2006/relationships/image" Target="../media/image71.png"/><Relationship Id="rId4" Type="http://schemas.microsoft.com/office/2007/relationships/hdphoto" Target="../media/hdphoto18.wdp"/></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8.wdp"/></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7.wdp"/></Relationships>
</file>

<file path=ppt/slides/_rels/slide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3.pn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2.pn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3.png"/><Relationship Id="rId7"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42.png"/><Relationship Id="rId4" Type="http://schemas.openxmlformats.org/officeDocument/2006/relationships/image" Target="../media/image44.png"/><Relationship Id="rId9"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6.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3" y="2234114"/>
            <a:ext cx="10329400" cy="1359196"/>
          </a:xfrm>
        </p:spPr>
        <p:txBody>
          <a:bodyPr/>
          <a:lstStyle/>
          <a:p>
            <a:r>
              <a:rPr lang="en-US" dirty="0" smtClean="0"/>
              <a:t>Microsoft Azure</a:t>
            </a:r>
            <a:endParaRPr lang="en-US" dirty="0"/>
          </a:p>
        </p:txBody>
      </p:sp>
      <p:sp>
        <p:nvSpPr>
          <p:cNvPr id="5" name="Title 3"/>
          <p:cNvSpPr txBox="1">
            <a:spLocks/>
          </p:cNvSpPr>
          <p:nvPr/>
        </p:nvSpPr>
        <p:spPr>
          <a:xfrm>
            <a:off x="7539673" y="4897120"/>
            <a:ext cx="4388167" cy="758670"/>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en-US" sz="3200" dirty="0" smtClean="0"/>
              <a:t>Noppol Pilukruangdet</a:t>
            </a:r>
            <a:endParaRPr lang="en-US" sz="3200" dirty="0"/>
          </a:p>
        </p:txBody>
      </p:sp>
      <p:sp>
        <p:nvSpPr>
          <p:cNvPr id="6" name="Title 3"/>
          <p:cNvSpPr txBox="1">
            <a:spLocks/>
          </p:cNvSpPr>
          <p:nvPr/>
        </p:nvSpPr>
        <p:spPr>
          <a:xfrm>
            <a:off x="7539672" y="5655790"/>
            <a:ext cx="4388167" cy="758670"/>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lang="en-US" sz="2800" dirty="0" smtClean="0"/>
              <a:t>noppol@softever.co.th</a:t>
            </a:r>
            <a:endParaRPr lang="en-US" sz="2800"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11566"/>
            <a:ext cx="3066325" cy="3066325"/>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a:t>
            </a:r>
            <a:r>
              <a:rPr lang="en-US" dirty="0">
                <a:solidFill>
                  <a:schemeClr val="tx1">
                    <a:alpha val="99000"/>
                  </a:schemeClr>
                </a:solidFill>
              </a:rPr>
              <a:t>services</a:t>
            </a:r>
          </a:p>
        </p:txBody>
      </p:sp>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infinitely scalable apps and services</a:t>
            </a:r>
          </a:p>
          <a:p>
            <a:pPr marL="3175" indent="0">
              <a:lnSpc>
                <a:spcPct val="100000"/>
              </a:lnSpc>
              <a:buNone/>
            </a:pPr>
            <a:r>
              <a:rPr lang="en-US" sz="2400" dirty="0" smtClean="0">
                <a:latin typeface="+mn-lt"/>
              </a:rPr>
              <a:t>Support rich multi-tier architectures</a:t>
            </a:r>
          </a:p>
          <a:p>
            <a:pPr marL="3175" indent="0">
              <a:lnSpc>
                <a:spcPct val="100000"/>
              </a:lnSpc>
              <a:buNone/>
            </a:pPr>
            <a:r>
              <a:rPr lang="en-US" sz="2400" dirty="0" smtClean="0">
                <a:latin typeface="+mn-lt"/>
              </a:rPr>
              <a:t>Automated application management</a:t>
            </a:r>
          </a:p>
        </p:txBody>
      </p:sp>
    </p:spTree>
    <p:extLst>
      <p:ext uri="{BB962C8B-B14F-4D97-AF65-F5344CB8AC3E}">
        <p14:creationId xmlns:p14="http://schemas.microsoft.com/office/powerpoint/2010/main" val="1643095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alphaModFix amt="4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29819" y="205913"/>
            <a:ext cx="12248783" cy="6652087"/>
          </a:xfrm>
          <a:prstGeom prst="rect">
            <a:avLst/>
          </a:prstGeom>
          <a:blipFill dpi="0" rotWithShape="1">
            <a:blip r:embed="rId5" cstate="print">
              <a:alphaModFix amt="40000"/>
            </a:blip>
            <a:srcRect/>
            <a:stretch>
              <a:fillRect/>
            </a:stretch>
          </a:blipFill>
          <a:ln w="55000" cap="flat" cmpd="thickThin" algn="ctr">
            <a:noFill/>
            <a:prstDash val="solid"/>
            <a:headEnd type="none" w="med" len="med"/>
            <a:tailEnd type="none" w="med" len="med"/>
          </a:ln>
          <a:effectLst/>
        </p:spPr>
      </p:pic>
      <p:pic>
        <p:nvPicPr>
          <p:cNvPr id="12" name="Picture 11"/>
          <p:cNvPicPr>
            <a:picLocks noChangeAspect="1"/>
          </p:cNvPicPr>
          <p:nvPr/>
        </p:nvPicPr>
        <p:blipFill>
          <a:blip r:embed="rId6">
            <a:biLevel thresh="25000"/>
            <a:extLst>
              <a:ext uri="{BEBA8EAE-BF5A-486C-A8C5-ECC9F3942E4B}">
                <a14:imgProps xmlns:a14="http://schemas.microsoft.com/office/drawing/2010/main">
                  <a14:imgLayer r:embed="rId7">
                    <a14:imgEffect>
                      <a14:colorTemperature colorTemp="11500"/>
                    </a14:imgEffect>
                    <a14:imgEffect>
                      <a14:saturation sat="33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547124" y="-210770"/>
            <a:ext cx="3124297" cy="3124297"/>
          </a:xfrm>
          <a:prstGeom prst="rect">
            <a:avLst/>
          </a:prstGeom>
        </p:spPr>
      </p:pic>
      <p:grpSp>
        <p:nvGrpSpPr>
          <p:cNvPr id="16" name="Group 15"/>
          <p:cNvGrpSpPr/>
          <p:nvPr/>
        </p:nvGrpSpPr>
        <p:grpSpPr>
          <a:xfrm>
            <a:off x="5304100" y="5081480"/>
            <a:ext cx="1567543" cy="979715"/>
            <a:chOff x="2075433" y="3557736"/>
            <a:chExt cx="1567543" cy="979715"/>
          </a:xfrm>
        </p:grpSpPr>
        <p:sp>
          <p:nvSpPr>
            <p:cNvPr id="14" name="Rounded Rectangle 13"/>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8" cstate="print">
              <a:duotone>
                <a:prstClr val="black"/>
                <a:schemeClr val="bg1">
                  <a:tint val="45000"/>
                  <a:satMod val="400000"/>
                </a:schemeClr>
              </a:duotone>
              <a:extLst>
                <a:ext uri="{BEBA8EAE-BF5A-486C-A8C5-ECC9F3942E4B}">
                  <a14:imgProps xmlns:a14="http://schemas.microsoft.com/office/drawing/2010/main">
                    <a14:imgLayer r:embed="rId9">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15" name="TextBox 14"/>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smtClean="0">
                  <a:solidFill>
                    <a:srgbClr val="FFFFFF">
                      <a:alpha val="99000"/>
                    </a:srgbClr>
                  </a:solidFill>
                </a:rPr>
                <a:t>Service</a:t>
              </a:r>
              <a:br>
                <a:rPr lang="en-US" sz="1600" dirty="0" smtClean="0">
                  <a:solidFill>
                    <a:srgbClr val="FFFFFF">
                      <a:alpha val="99000"/>
                    </a:srgbClr>
                  </a:solidFill>
                </a:rPr>
              </a:br>
              <a:r>
                <a:rPr lang="en-US" sz="1600" dirty="0" smtClean="0">
                  <a:solidFill>
                    <a:srgbClr val="FFFFFF">
                      <a:alpha val="99000"/>
                    </a:srgbClr>
                  </a:solidFill>
                </a:rPr>
                <a:t>Package</a:t>
              </a:r>
              <a:endParaRPr lang="en-US" sz="1600" dirty="0">
                <a:solidFill>
                  <a:srgbClr val="FFFFFF">
                    <a:alpha val="99000"/>
                  </a:srgbClr>
                </a:solidFill>
              </a:endParaRPr>
            </a:p>
          </p:txBody>
        </p:sp>
      </p:grpSp>
      <p:sp>
        <p:nvSpPr>
          <p:cNvPr id="10" name="Up Arrow 9"/>
          <p:cNvSpPr/>
          <p:nvPr/>
        </p:nvSpPr>
        <p:spPr bwMode="auto">
          <a:xfrm>
            <a:off x="5430233" y="2736068"/>
            <a:ext cx="1295400" cy="2222021"/>
          </a:xfrm>
          <a:prstGeom prst="upArrow">
            <a:avLst/>
          </a:prstGeom>
          <a:solidFill>
            <a:srgbClr val="7ECCFF">
              <a:alpha val="2392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5304100" y="1099173"/>
            <a:ext cx="1567543" cy="979715"/>
            <a:chOff x="2075433" y="3557736"/>
            <a:chExt cx="1567543" cy="979715"/>
          </a:xfrm>
        </p:grpSpPr>
        <p:sp>
          <p:nvSpPr>
            <p:cNvPr id="27" name="Rounded Rectangle 26"/>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8" cstate="print">
              <a:duotone>
                <a:prstClr val="black"/>
                <a:schemeClr val="bg1">
                  <a:tint val="45000"/>
                  <a:satMod val="400000"/>
                </a:schemeClr>
              </a:duotone>
              <a:extLst>
                <a:ext uri="{BEBA8EAE-BF5A-486C-A8C5-ECC9F3942E4B}">
                  <a14:imgProps xmlns:a14="http://schemas.microsoft.com/office/drawing/2010/main">
                    <a14:imgLayer r:embed="rId9">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9" name="TextBox 28"/>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smtClean="0">
                  <a:solidFill>
                    <a:srgbClr val="FFFFFF">
                      <a:alpha val="99000"/>
                    </a:srgbClr>
                  </a:solidFill>
                </a:rPr>
                <a:t>Service</a:t>
              </a:r>
              <a:br>
                <a:rPr lang="en-US" sz="1600" dirty="0" smtClean="0">
                  <a:solidFill>
                    <a:srgbClr val="FFFFFF">
                      <a:alpha val="99000"/>
                    </a:srgbClr>
                  </a:solidFill>
                </a:rPr>
              </a:br>
              <a:r>
                <a:rPr lang="en-US" sz="1600" dirty="0" smtClean="0">
                  <a:solidFill>
                    <a:srgbClr val="FFFFFF">
                      <a:alpha val="99000"/>
                    </a:srgbClr>
                  </a:solidFill>
                </a:rPr>
                <a:t>Package</a:t>
              </a:r>
              <a:endParaRPr lang="en-US" sz="1600" dirty="0">
                <a:solidFill>
                  <a:srgbClr val="FFFFFF">
                    <a:alpha val="99000"/>
                  </a:srgbClr>
                </a:solidFill>
              </a:endParaRPr>
            </a:p>
          </p:txBody>
        </p:sp>
      </p:grpSp>
      <p:pic>
        <p:nvPicPr>
          <p:cNvPr id="33" name="Picture 32"/>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83260" y="1016086"/>
            <a:ext cx="1658836" cy="192817"/>
          </a:xfrm>
          <a:prstGeom prst="rect">
            <a:avLst/>
          </a:prstGeom>
        </p:spPr>
      </p:pic>
      <p:sp>
        <p:nvSpPr>
          <p:cNvPr id="17" name="Freeform 27"/>
          <p:cNvSpPr>
            <a:spLocks noChangeAspect="1" noEditPoints="1"/>
          </p:cNvSpPr>
          <p:nvPr/>
        </p:nvSpPr>
        <p:spPr bwMode="black">
          <a:xfrm>
            <a:off x="4968573" y="4939729"/>
            <a:ext cx="2238561" cy="144202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03010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250"/>
                                        <p:tgtEl>
                                          <p:spTgt spid="33"/>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64" presetClass="path" presetSubtype="0" accel="50000" decel="50000" fill="hold" nodeType="afterEffect">
                                  <p:stCondLst>
                                    <p:cond delay="0"/>
                                  </p:stCondLst>
                                  <p:childTnLst>
                                    <p:animMotion origin="layout" path="M -3.16311E-6 1.48148E-6 L -3.16311E-6 -0.58033 " pathEditMode="relative" rAng="0" ptsTypes="AA">
                                      <p:cBhvr>
                                        <p:cTn id="23" dur="3000" fill="hold"/>
                                        <p:tgtEl>
                                          <p:spTgt spid="16"/>
                                        </p:tgtEl>
                                        <p:attrNameLst>
                                          <p:attrName>ppt_x</p:attrName>
                                          <p:attrName>ppt_y</p:attrName>
                                        </p:attrNameLst>
                                      </p:cBhvr>
                                      <p:rCtr x="0" y="-29028"/>
                                    </p:animMotion>
                                  </p:childTnLst>
                                </p:cTn>
                              </p:par>
                              <p:par>
                                <p:cTn id="24" presetID="10" presetClass="exit" presetSubtype="0" fill="hold" grpId="1" nodeType="withEffect">
                                  <p:stCondLst>
                                    <p:cond delay="500"/>
                                  </p:stCondLst>
                                  <p:childTnLst>
                                    <p:animEffect transition="out" filter="fade">
                                      <p:cBhvr>
                                        <p:cTn id="25" dur="3500"/>
                                        <p:tgtEl>
                                          <p:spTgt spid="10"/>
                                        </p:tgtEl>
                                      </p:cBhvr>
                                    </p:animEffect>
                                    <p:set>
                                      <p:cBhvr>
                                        <p:cTn id="26" dur="1" fill="hold">
                                          <p:stCondLst>
                                            <p:cond delay="3499"/>
                                          </p:stCondLst>
                                        </p:cTn>
                                        <p:tgtEl>
                                          <p:spTgt spid="10"/>
                                        </p:tgtEl>
                                        <p:attrNameLst>
                                          <p:attrName>style.visibility</p:attrName>
                                        </p:attrNameLst>
                                      </p:cBhvr>
                                      <p:to>
                                        <p:strVal val="hidden"/>
                                      </p:to>
                                    </p:set>
                                  </p:childTnLst>
                                </p:cTn>
                              </p:par>
                            </p:childTnLst>
                          </p:cTn>
                        </p:par>
                        <p:par>
                          <p:cTn id="27" fill="hold">
                            <p:stCondLst>
                              <p:cond delay="5750"/>
                            </p:stCondLst>
                            <p:childTnLst>
                              <p:par>
                                <p:cTn id="28" presetID="42" presetClass="exit" presetSubtype="0" fill="hold" nodeType="afterEffect">
                                  <p:stCondLst>
                                    <p:cond delay="1000"/>
                                  </p:stCondLst>
                                  <p:childTnLst>
                                    <p:animEffect transition="out" filter="fade">
                                      <p:cBhvr>
                                        <p:cTn id="29" dur="1500"/>
                                        <p:tgtEl>
                                          <p:spTgt spid="12"/>
                                        </p:tgtEl>
                                      </p:cBhvr>
                                    </p:animEffect>
                                    <p:anim calcmode="lin" valueType="num">
                                      <p:cBhvr>
                                        <p:cTn id="30" dur="1500"/>
                                        <p:tgtEl>
                                          <p:spTgt spid="12"/>
                                        </p:tgtEl>
                                        <p:attrNameLst>
                                          <p:attrName>ppt_x</p:attrName>
                                        </p:attrNameLst>
                                      </p:cBhvr>
                                      <p:tavLst>
                                        <p:tav tm="0">
                                          <p:val>
                                            <p:strVal val="ppt_x"/>
                                          </p:val>
                                        </p:tav>
                                        <p:tav tm="100000">
                                          <p:val>
                                            <p:strVal val="ppt_x"/>
                                          </p:val>
                                        </p:tav>
                                      </p:tavLst>
                                    </p:anim>
                                    <p:anim calcmode="lin" valueType="num">
                                      <p:cBhvr>
                                        <p:cTn id="31" dur="1500"/>
                                        <p:tgtEl>
                                          <p:spTgt spid="12"/>
                                        </p:tgtEl>
                                        <p:attrNameLst>
                                          <p:attrName>ppt_y</p:attrName>
                                        </p:attrNameLst>
                                      </p:cBhvr>
                                      <p:tavLst>
                                        <p:tav tm="0">
                                          <p:val>
                                            <p:strVal val="ppt_y"/>
                                          </p:val>
                                        </p:tav>
                                        <p:tav tm="100000">
                                          <p:val>
                                            <p:strVal val="ppt_y+.1"/>
                                          </p:val>
                                        </p:tav>
                                      </p:tavLst>
                                    </p:anim>
                                    <p:set>
                                      <p:cBhvr>
                                        <p:cTn id="32" dur="1" fill="hold">
                                          <p:stCondLst>
                                            <p:cond delay="1499"/>
                                          </p:stCondLst>
                                        </p:cTn>
                                        <p:tgtEl>
                                          <p:spTgt spid="12"/>
                                        </p:tgtEl>
                                        <p:attrNameLst>
                                          <p:attrName>style.visibility</p:attrName>
                                        </p:attrNameLst>
                                      </p:cBhvr>
                                      <p:to>
                                        <p:strVal val="hidden"/>
                                      </p:to>
                                    </p:set>
                                  </p:childTnLst>
                                </p:cTn>
                              </p:par>
                              <p:par>
                                <p:cTn id="33" presetID="42"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anim calcmode="lin" valueType="num">
                                      <p:cBhvr>
                                        <p:cTn id="36" dur="1000" fill="hold"/>
                                        <p:tgtEl>
                                          <p:spTgt spid="25"/>
                                        </p:tgtEl>
                                        <p:attrNameLst>
                                          <p:attrName>ppt_x</p:attrName>
                                        </p:attrNameLst>
                                      </p:cBhvr>
                                      <p:tavLst>
                                        <p:tav tm="0">
                                          <p:val>
                                            <p:strVal val="#ppt_x"/>
                                          </p:val>
                                        </p:tav>
                                        <p:tav tm="100000">
                                          <p:val>
                                            <p:strVal val="#ppt_x"/>
                                          </p:val>
                                        </p:tav>
                                      </p:tavLst>
                                    </p:anim>
                                    <p:anim calcmode="lin" valueType="num">
                                      <p:cBhvr>
                                        <p:cTn id="37" dur="1000" fill="hold"/>
                                        <p:tgtEl>
                                          <p:spTgt spid="25"/>
                                        </p:tgtEl>
                                        <p:attrNameLst>
                                          <p:attrName>ppt_y</p:attrName>
                                        </p:attrNameLst>
                                      </p:cBhvr>
                                      <p:tavLst>
                                        <p:tav tm="0">
                                          <p:val>
                                            <p:strVal val="#ppt_y+.1"/>
                                          </p:val>
                                        </p:tav>
                                        <p:tav tm="100000">
                                          <p:val>
                                            <p:strVal val="#ppt_y"/>
                                          </p:val>
                                        </p:tav>
                                      </p:tavLst>
                                    </p:anim>
                                  </p:childTnLst>
                                </p:cTn>
                              </p:par>
                              <p:par>
                                <p:cTn id="38" presetID="42" presetClass="exit" presetSubtype="0" fill="hold" grpId="0" nodeType="withEffect">
                                  <p:stCondLst>
                                    <p:cond delay="0"/>
                                  </p:stCondLst>
                                  <p:childTnLst>
                                    <p:animEffect transition="out" filter="fade">
                                      <p:cBhvr>
                                        <p:cTn id="39" dur="500"/>
                                        <p:tgtEl>
                                          <p:spTgt spid="17"/>
                                        </p:tgtEl>
                                      </p:cBhvr>
                                    </p:animEffect>
                                    <p:anim calcmode="lin" valueType="num">
                                      <p:cBhvr>
                                        <p:cTn id="40" dur="500"/>
                                        <p:tgtEl>
                                          <p:spTgt spid="17"/>
                                        </p:tgtEl>
                                        <p:attrNameLst>
                                          <p:attrName>ppt_x</p:attrName>
                                        </p:attrNameLst>
                                      </p:cBhvr>
                                      <p:tavLst>
                                        <p:tav tm="0">
                                          <p:val>
                                            <p:strVal val="ppt_x"/>
                                          </p:val>
                                        </p:tav>
                                        <p:tav tm="100000">
                                          <p:val>
                                            <p:strVal val="ppt_x"/>
                                          </p:val>
                                        </p:tav>
                                      </p:tavLst>
                                    </p:anim>
                                    <p:anim calcmode="lin" valueType="num">
                                      <p:cBhvr>
                                        <p:cTn id="41" dur="500"/>
                                        <p:tgtEl>
                                          <p:spTgt spid="17"/>
                                        </p:tgtEl>
                                        <p:attrNameLst>
                                          <p:attrName>ppt_y</p:attrName>
                                        </p:attrNameLst>
                                      </p:cBhvr>
                                      <p:tavLst>
                                        <p:tav tm="0">
                                          <p:val>
                                            <p:strVal val="ppt_y"/>
                                          </p:val>
                                        </p:tav>
                                        <p:tav tm="100000">
                                          <p:val>
                                            <p:strVal val="ppt_y+.1"/>
                                          </p:val>
                                        </p:tav>
                                      </p:tavLst>
                                    </p:anim>
                                    <p:set>
                                      <p:cBhvr>
                                        <p:cTn id="42" dur="1" fill="hold">
                                          <p:stCondLst>
                                            <p:cond delay="499"/>
                                          </p:stCondLst>
                                        </p:cTn>
                                        <p:tgtEl>
                                          <p:spTgt spid="17"/>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xit" presetSubtype="0" fill="hold" nodeType="withEffect">
                                  <p:stCondLst>
                                    <p:cond delay="0"/>
                                  </p:stCondLst>
                                  <p:childTnLst>
                                    <p:animEffect transition="out" filter="fade">
                                      <p:cBhvr>
                                        <p:cTn id="47" dur="500"/>
                                        <p:tgtEl>
                                          <p:spTgt spid="33"/>
                                        </p:tgtEl>
                                      </p:cBhvr>
                                    </p:animEffect>
                                    <p:set>
                                      <p:cBhvr>
                                        <p:cTn id="48"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alphaModFix amt="4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29819" y="205913"/>
            <a:ext cx="12248783" cy="6652087"/>
          </a:xfrm>
          <a:prstGeom prst="rect">
            <a:avLst/>
          </a:prstGeom>
          <a:blipFill dpi="0" rotWithShape="1">
            <a:blip r:embed="rId5" cstate="print">
              <a:alphaModFix amt="40000"/>
            </a:blip>
            <a:srcRect/>
            <a:stretch>
              <a:fillRect/>
            </a:stretch>
          </a:blipFill>
          <a:ln w="55000" cap="flat" cmpd="thickThin" algn="ctr">
            <a:noFill/>
            <a:prstDash val="solid"/>
            <a:headEnd type="none" w="med" len="med"/>
            <a:tailEnd type="none" w="med" len="med"/>
          </a:ln>
          <a:effectLst/>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8002204" y="4731744"/>
            <a:ext cx="1484090" cy="1364256"/>
          </a:xfrm>
          <a:prstGeom prst="rect">
            <a:avLst/>
          </a:prstGeom>
        </p:spPr>
      </p:pic>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81454" y="4731744"/>
            <a:ext cx="1484090" cy="1364256"/>
          </a:xfrm>
          <a:prstGeom prst="rect">
            <a:avLst/>
          </a:prstGeom>
        </p:spPr>
      </p:pic>
      <p:grpSp>
        <p:nvGrpSpPr>
          <p:cNvPr id="17" name="Group 16"/>
          <p:cNvGrpSpPr/>
          <p:nvPr/>
        </p:nvGrpSpPr>
        <p:grpSpPr>
          <a:xfrm>
            <a:off x="5304100" y="1099173"/>
            <a:ext cx="1567543" cy="979715"/>
            <a:chOff x="2075433" y="3557736"/>
            <a:chExt cx="1567543" cy="979715"/>
          </a:xfrm>
        </p:grpSpPr>
        <p:sp>
          <p:nvSpPr>
            <p:cNvPr id="18" name="Rounded Rectangle 17"/>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9" name="Picture 18"/>
            <p:cNvPicPr>
              <a:picLocks noChangeAspect="1"/>
            </p:cNvPicPr>
            <p:nvPr/>
          </p:nvPicPr>
          <p:blipFill>
            <a:blip r:embed="rId7" cstate="print">
              <a:duotone>
                <a:prstClr val="black"/>
                <a:schemeClr val="bg1">
                  <a:tint val="45000"/>
                  <a:satMod val="400000"/>
                </a:schemeClr>
              </a:duotone>
              <a:extLst>
                <a:ext uri="{BEBA8EAE-BF5A-486C-A8C5-ECC9F3942E4B}">
                  <a14:imgProps xmlns:a14="http://schemas.microsoft.com/office/drawing/2010/main">
                    <a14:imgLayer r:embed="rId8">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0" name="TextBox 19"/>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grpSp>
        <p:nvGrpSpPr>
          <p:cNvPr id="39" name="Group 38"/>
          <p:cNvGrpSpPr/>
          <p:nvPr/>
        </p:nvGrpSpPr>
        <p:grpSpPr>
          <a:xfrm>
            <a:off x="4387383" y="2777068"/>
            <a:ext cx="1760159" cy="3540531"/>
            <a:chOff x="4327712" y="2777068"/>
            <a:chExt cx="1760159" cy="3540531"/>
          </a:xfrm>
        </p:grpSpPr>
        <p:sp>
          <p:nvSpPr>
            <p:cNvPr id="26" name="TextBox 25"/>
            <p:cNvSpPr txBox="1"/>
            <p:nvPr/>
          </p:nvSpPr>
          <p:spPr>
            <a:xfrm>
              <a:off x="4327712" y="6096000"/>
              <a:ext cx="1760159" cy="221599"/>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1600" dirty="0" smtClean="0">
                  <a:solidFill>
                    <a:srgbClr val="FFFFFF"/>
                  </a:solidFill>
                </a:rPr>
                <a:t>Server Rack 1</a:t>
              </a:r>
              <a:endParaRPr lang="en-US" sz="1600" dirty="0">
                <a:solidFill>
                  <a:srgbClr val="FFFFFF"/>
                </a:solidFill>
              </a:endParaRPr>
            </a:p>
          </p:txBody>
        </p:sp>
        <p:grpSp>
          <p:nvGrpSpPr>
            <p:cNvPr id="37" name="Group 36"/>
            <p:cNvGrpSpPr/>
            <p:nvPr/>
          </p:nvGrpSpPr>
          <p:grpSpPr>
            <a:xfrm>
              <a:off x="4327712" y="2777068"/>
              <a:ext cx="1721223" cy="3229828"/>
              <a:chOff x="4327712" y="2777068"/>
              <a:chExt cx="1721223" cy="3229828"/>
            </a:xfrm>
          </p:grpSpPr>
          <p:sp>
            <p:nvSpPr>
              <p:cNvPr id="36" name="Round Same Side Corner Rectangle 35"/>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8" name="Round Same Side Corner Rectangle 37"/>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 name="Rounded Rectangle 14"/>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30" name="Group 29"/>
            <p:cNvGrpSpPr/>
            <p:nvPr/>
          </p:nvGrpSpPr>
          <p:grpSpPr>
            <a:xfrm>
              <a:off x="4375954" y="2829700"/>
              <a:ext cx="1607803" cy="2946577"/>
              <a:chOff x="4375954" y="2829700"/>
              <a:chExt cx="1607803" cy="2946577"/>
            </a:xfrm>
          </p:grpSpPr>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grpSp>
        <p:nvGrpSpPr>
          <p:cNvPr id="41" name="Group 40"/>
          <p:cNvGrpSpPr/>
          <p:nvPr/>
        </p:nvGrpSpPr>
        <p:grpSpPr>
          <a:xfrm>
            <a:off x="6087825" y="2777068"/>
            <a:ext cx="1760159" cy="3540531"/>
            <a:chOff x="4327712" y="2777068"/>
            <a:chExt cx="1760159" cy="3540531"/>
          </a:xfrm>
        </p:grpSpPr>
        <p:sp>
          <p:nvSpPr>
            <p:cNvPr id="42" name="TextBox 41"/>
            <p:cNvSpPr txBox="1"/>
            <p:nvPr/>
          </p:nvSpPr>
          <p:spPr>
            <a:xfrm>
              <a:off x="4327712" y="6096000"/>
              <a:ext cx="1760159" cy="221599"/>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1600" dirty="0" smtClean="0">
                  <a:solidFill>
                    <a:srgbClr val="FFFFFF"/>
                  </a:solidFill>
                </a:rPr>
                <a:t>Server Rack 2</a:t>
              </a:r>
              <a:endParaRPr lang="en-US" sz="1600" dirty="0">
                <a:solidFill>
                  <a:srgbClr val="FFFFFF"/>
                </a:solidFill>
              </a:endParaRPr>
            </a:p>
          </p:txBody>
        </p:sp>
        <p:grpSp>
          <p:nvGrpSpPr>
            <p:cNvPr id="43" name="Group 42"/>
            <p:cNvGrpSpPr/>
            <p:nvPr/>
          </p:nvGrpSpPr>
          <p:grpSpPr>
            <a:xfrm>
              <a:off x="4327712" y="2777068"/>
              <a:ext cx="1721223" cy="3229828"/>
              <a:chOff x="4327712" y="2777068"/>
              <a:chExt cx="1721223" cy="3229828"/>
            </a:xfrm>
          </p:grpSpPr>
          <p:sp>
            <p:nvSpPr>
              <p:cNvPr id="49" name="Round Same Side Corner Rectangle 48"/>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0" name="Round Same Side Corner Rectangle 49"/>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1" name="Rounded Rectangle 50"/>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44" name="Group 43"/>
            <p:cNvGrpSpPr/>
            <p:nvPr/>
          </p:nvGrpSpPr>
          <p:grpSpPr>
            <a:xfrm>
              <a:off x="4375954" y="2829700"/>
              <a:ext cx="1607803" cy="2946577"/>
              <a:chOff x="4375954" y="2829700"/>
              <a:chExt cx="1607803" cy="2946577"/>
            </a:xfrm>
          </p:grpSpPr>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46" name="Picture 4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47" name="Picture 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pic>
        <p:nvPicPr>
          <p:cNvPr id="40" name="Picture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81454" y="4731744"/>
            <a:ext cx="1484090" cy="1364256"/>
          </a:xfrm>
          <a:prstGeom prst="rect">
            <a:avLst/>
          </a:prstGeom>
        </p:spPr>
      </p:pic>
      <p:pic>
        <p:nvPicPr>
          <p:cNvPr id="54" name="Picture 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8002204" y="4731744"/>
            <a:ext cx="1484090" cy="1364256"/>
          </a:xfrm>
          <a:prstGeom prst="rect">
            <a:avLst/>
          </a:prstGeom>
        </p:spPr>
      </p:pic>
      <p:grpSp>
        <p:nvGrpSpPr>
          <p:cNvPr id="57" name="Group 56"/>
          <p:cNvGrpSpPr/>
          <p:nvPr/>
        </p:nvGrpSpPr>
        <p:grpSpPr>
          <a:xfrm>
            <a:off x="2770632" y="5160022"/>
            <a:ext cx="6282163" cy="901556"/>
            <a:chOff x="2624469" y="4355929"/>
            <a:chExt cx="6282163" cy="901556"/>
          </a:xfrm>
        </p:grpSpPr>
        <p:pic>
          <p:nvPicPr>
            <p:cNvPr id="56" name="Picture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53" name="TextBox 52"/>
            <p:cNvSpPr txBox="1"/>
            <p:nvPr/>
          </p:nvSpPr>
          <p:spPr>
            <a:xfrm>
              <a:off x="2624469" y="4925086"/>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smtClean="0">
                  <a:solidFill>
                    <a:srgbClr val="FFFFFF">
                      <a:alpha val="99000"/>
                    </a:srgbClr>
                  </a:solidFill>
                </a:rPr>
                <a:t>Virtual </a:t>
              </a:r>
              <a:br>
                <a:rPr lang="en-US" sz="1200" dirty="0" smtClean="0">
                  <a:solidFill>
                    <a:srgbClr val="FFFFFF">
                      <a:alpha val="99000"/>
                    </a:srgbClr>
                  </a:solidFill>
                </a:rPr>
              </a:br>
              <a:r>
                <a:rPr lang="en-US" sz="1200" dirty="0" smtClean="0">
                  <a:solidFill>
                    <a:srgbClr val="FFFFFF">
                      <a:alpha val="99000"/>
                    </a:srgbClr>
                  </a:solidFill>
                </a:rPr>
                <a:t>machine</a:t>
              </a:r>
              <a:endParaRPr lang="en-US" sz="1200" dirty="0">
                <a:solidFill>
                  <a:srgbClr val="FFFFFF">
                    <a:alpha val="99000"/>
                  </a:srgbClr>
                </a:solidFill>
              </a:endParaRPr>
            </a:p>
          </p:txBody>
        </p:sp>
        <p:sp>
          <p:nvSpPr>
            <p:cNvPr id="58" name="TextBox 57"/>
            <p:cNvSpPr txBox="1"/>
            <p:nvPr/>
          </p:nvSpPr>
          <p:spPr>
            <a:xfrm>
              <a:off x="8091821" y="4925086"/>
              <a:ext cx="572272"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alpha val="99000"/>
                    </a:srgbClr>
                  </a:solidFill>
                </a:rPr>
                <a:t>Virtual </a:t>
              </a:r>
              <a:br>
                <a:rPr lang="en-US" sz="1200" dirty="0">
                  <a:solidFill>
                    <a:srgbClr val="FFFFFF">
                      <a:alpha val="99000"/>
                    </a:srgbClr>
                  </a:solidFill>
                </a:rPr>
              </a:br>
              <a:r>
                <a:rPr lang="en-US" sz="1200" dirty="0">
                  <a:solidFill>
                    <a:srgbClr val="FFFFFF">
                      <a:alpha val="99000"/>
                    </a:srgbClr>
                  </a:solidFill>
                </a:rPr>
                <a:t>machine</a:t>
              </a:r>
            </a:p>
          </p:txBody>
        </p:sp>
        <p:pic>
          <p:nvPicPr>
            <p:cNvPr id="59" name="Picture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60" name="Group 59"/>
          <p:cNvGrpSpPr/>
          <p:nvPr/>
        </p:nvGrpSpPr>
        <p:grpSpPr>
          <a:xfrm>
            <a:off x="4435624" y="3580375"/>
            <a:ext cx="3308246" cy="694552"/>
            <a:chOff x="4408729" y="3580375"/>
            <a:chExt cx="3308246" cy="694552"/>
          </a:xfrm>
        </p:grpSpPr>
        <p:pic>
          <p:nvPicPr>
            <p:cNvPr id="72" name="Picture 7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3" name="Picture 7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9172" y="3580375"/>
              <a:ext cx="1607803" cy="694552"/>
            </a:xfrm>
            <a:prstGeom prst="roundRect">
              <a:avLst/>
            </a:prstGeom>
            <a:ln>
              <a:solidFill>
                <a:schemeClr val="bg2">
                  <a:lumMod val="75000"/>
                </a:schemeClr>
              </a:solidFill>
            </a:ln>
          </p:spPr>
        </p:pic>
      </p:grpSp>
      <p:sp>
        <p:nvSpPr>
          <p:cNvPr id="61" name="TextBox 60"/>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smtClean="0">
                <a:solidFill>
                  <a:schemeClr val="accent4">
                    <a:alpha val="99000"/>
                  </a:schemeClr>
                </a:solidFill>
              </a:rPr>
              <a:t>Provision Role Instances</a:t>
            </a:r>
          </a:p>
          <a:p>
            <a:pPr defTabSz="1218987">
              <a:lnSpc>
                <a:spcPct val="90000"/>
              </a:lnSpc>
              <a:spcAft>
                <a:spcPts val="600"/>
              </a:spcAft>
              <a:buSzPct val="80000"/>
            </a:pPr>
            <a:r>
              <a:rPr lang="en-US" sz="2000" dirty="0" smtClean="0">
                <a:solidFill>
                  <a:schemeClr val="tx1">
                    <a:lumMod val="60000"/>
                    <a:lumOff val="40000"/>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pic>
        <p:nvPicPr>
          <p:cNvPr id="69" name="Picture 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flipV="1">
            <a:off x="8002204" y="2727711"/>
            <a:ext cx="1484090" cy="1364256"/>
          </a:xfrm>
          <a:prstGeom prst="rect">
            <a:avLst/>
          </a:prstGeom>
        </p:spPr>
      </p:pic>
      <p:pic>
        <p:nvPicPr>
          <p:cNvPr id="70" name="Picture 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2681454" y="2727711"/>
            <a:ext cx="1484090" cy="1364256"/>
          </a:xfrm>
          <a:prstGeom prst="rect">
            <a:avLst/>
          </a:prstGeom>
        </p:spPr>
      </p:pic>
      <p:pic>
        <p:nvPicPr>
          <p:cNvPr id="67" name="Picture 6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V="1">
            <a:off x="2681454" y="2727711"/>
            <a:ext cx="1484090" cy="1364256"/>
          </a:xfrm>
          <a:prstGeom prst="rect">
            <a:avLst/>
          </a:prstGeom>
        </p:spPr>
      </p:pic>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flipV="1">
            <a:off x="8002204" y="2727711"/>
            <a:ext cx="1484090" cy="1364256"/>
          </a:xfrm>
          <a:prstGeom prst="rect">
            <a:avLst/>
          </a:prstGeom>
        </p:spPr>
      </p:pic>
      <p:grpSp>
        <p:nvGrpSpPr>
          <p:cNvPr id="62" name="Group 61"/>
          <p:cNvGrpSpPr/>
          <p:nvPr/>
        </p:nvGrpSpPr>
        <p:grpSpPr>
          <a:xfrm>
            <a:off x="2774020" y="3155989"/>
            <a:ext cx="6278775" cy="910983"/>
            <a:chOff x="2627857" y="4355929"/>
            <a:chExt cx="6278775" cy="910983"/>
          </a:xfrm>
        </p:grpSpPr>
        <p:pic>
          <p:nvPicPr>
            <p:cNvPr id="63" name="Picture 6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64" name="TextBox 63"/>
            <p:cNvSpPr txBox="1"/>
            <p:nvPr/>
          </p:nvSpPr>
          <p:spPr>
            <a:xfrm>
              <a:off x="2627857" y="4934513"/>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smtClean="0">
                  <a:solidFill>
                    <a:srgbClr val="FFFFFF">
                      <a:alpha val="99000"/>
                    </a:srgbClr>
                  </a:solidFill>
                </a:rPr>
                <a:t>Virtual </a:t>
              </a:r>
              <a:br>
                <a:rPr lang="en-US" sz="1200" dirty="0" smtClean="0">
                  <a:solidFill>
                    <a:srgbClr val="FFFFFF">
                      <a:alpha val="99000"/>
                    </a:srgbClr>
                  </a:solidFill>
                </a:rPr>
              </a:br>
              <a:r>
                <a:rPr lang="en-US" sz="1200" dirty="0" smtClean="0">
                  <a:solidFill>
                    <a:srgbClr val="FFFFFF">
                      <a:alpha val="99000"/>
                    </a:srgbClr>
                  </a:solidFill>
                </a:rPr>
                <a:t>machine</a:t>
              </a:r>
              <a:endParaRPr lang="en-US" sz="1200" dirty="0">
                <a:solidFill>
                  <a:srgbClr val="FFFFFF">
                    <a:alpha val="99000"/>
                  </a:srgbClr>
                </a:solidFill>
              </a:endParaRPr>
            </a:p>
          </p:txBody>
        </p:sp>
        <p:sp>
          <p:nvSpPr>
            <p:cNvPr id="65" name="TextBox 64"/>
            <p:cNvSpPr txBox="1"/>
            <p:nvPr/>
          </p:nvSpPr>
          <p:spPr>
            <a:xfrm>
              <a:off x="8095449" y="4934513"/>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alpha val="99000"/>
                    </a:srgbClr>
                  </a:solidFill>
                </a:rPr>
                <a:t>Virtual </a:t>
              </a:r>
              <a:br>
                <a:rPr lang="en-US" sz="1200" dirty="0">
                  <a:solidFill>
                    <a:srgbClr val="FFFFFF">
                      <a:alpha val="99000"/>
                    </a:srgbClr>
                  </a:solidFill>
                </a:rPr>
              </a:br>
              <a:r>
                <a:rPr lang="en-US" sz="1200" dirty="0">
                  <a:solidFill>
                    <a:srgbClr val="FFFFFF">
                      <a:alpha val="99000"/>
                    </a:srgbClr>
                  </a:solidFill>
                </a:rPr>
                <a:t>machine</a:t>
              </a:r>
            </a:p>
          </p:txBody>
        </p:sp>
        <p:pic>
          <p:nvPicPr>
            <p:cNvPr id="66" name="Picture 6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71" name="Group 70"/>
          <p:cNvGrpSpPr/>
          <p:nvPr/>
        </p:nvGrpSpPr>
        <p:grpSpPr>
          <a:xfrm>
            <a:off x="4435624" y="4332642"/>
            <a:ext cx="3308245" cy="694552"/>
            <a:chOff x="4408729" y="3580375"/>
            <a:chExt cx="3308245" cy="694552"/>
          </a:xfrm>
        </p:grpSpPr>
        <p:pic>
          <p:nvPicPr>
            <p:cNvPr id="74" name="Picture 7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5" name="Picture 7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9171" y="3580375"/>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1955732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childTnLst>
                                </p:cTn>
                              </p:par>
                              <p:par>
                                <p:cTn id="12" presetID="10" presetClass="entr" presetSubtype="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1000"/>
                                        <p:tgtEl>
                                          <p:spTgt spid="41"/>
                                        </p:tgtEl>
                                      </p:cBhvr>
                                    </p:animEffect>
                                  </p:childTnLst>
                                </p:cTn>
                              </p:par>
                            </p:childTnLst>
                          </p:cTn>
                        </p:par>
                        <p:par>
                          <p:cTn id="15" fill="hold">
                            <p:stCondLst>
                              <p:cond delay="2000"/>
                            </p:stCondLst>
                            <p:childTnLst>
                              <p:par>
                                <p:cTn id="16" presetID="22" presetClass="entr" presetSubtype="2" fill="hold" nodeType="afterEffect">
                                  <p:stCondLst>
                                    <p:cond delay="500"/>
                                  </p:stCondLst>
                                  <p:childTnLst>
                                    <p:set>
                                      <p:cBhvr>
                                        <p:cTn id="17" dur="1" fill="hold">
                                          <p:stCondLst>
                                            <p:cond delay="0"/>
                                          </p:stCondLst>
                                        </p:cTn>
                                        <p:tgtEl>
                                          <p:spTgt spid="52"/>
                                        </p:tgtEl>
                                        <p:attrNameLst>
                                          <p:attrName>style.visibility</p:attrName>
                                        </p:attrNameLst>
                                      </p:cBhvr>
                                      <p:to>
                                        <p:strVal val="visible"/>
                                      </p:to>
                                    </p:set>
                                    <p:animEffect transition="in" filter="wipe(right)">
                                      <p:cBhvr>
                                        <p:cTn id="18" dur="500"/>
                                        <p:tgtEl>
                                          <p:spTgt spid="52"/>
                                        </p:tgtEl>
                                      </p:cBhvr>
                                    </p:animEffect>
                                  </p:childTnLst>
                                </p:cTn>
                              </p:par>
                              <p:par>
                                <p:cTn id="19" presetID="22" presetClass="entr" presetSubtype="8" fill="hold" nodeType="withEffect">
                                  <p:stCondLst>
                                    <p:cond delay="500"/>
                                  </p:stCondLst>
                                  <p:childTnLst>
                                    <p:set>
                                      <p:cBhvr>
                                        <p:cTn id="20" dur="1" fill="hold">
                                          <p:stCondLst>
                                            <p:cond delay="0"/>
                                          </p:stCondLst>
                                        </p:cTn>
                                        <p:tgtEl>
                                          <p:spTgt spid="55"/>
                                        </p:tgtEl>
                                        <p:attrNameLst>
                                          <p:attrName>style.visibility</p:attrName>
                                        </p:attrNameLst>
                                      </p:cBhvr>
                                      <p:to>
                                        <p:strVal val="visible"/>
                                      </p:to>
                                    </p:set>
                                    <p:animEffect transition="in" filter="wipe(left)">
                                      <p:cBhvr>
                                        <p:cTn id="21" dur="500"/>
                                        <p:tgtEl>
                                          <p:spTgt spid="55"/>
                                        </p:tgtEl>
                                      </p:cBhvr>
                                    </p:animEffect>
                                  </p:childTnLst>
                                </p:cTn>
                              </p:par>
                              <p:par>
                                <p:cTn id="22" presetID="22" presetClass="entr" presetSubtype="2" fill="hold" nodeType="withEffect">
                                  <p:stCondLst>
                                    <p:cond delay="500"/>
                                  </p:stCondLst>
                                  <p:childTnLst>
                                    <p:set>
                                      <p:cBhvr>
                                        <p:cTn id="23" dur="1" fill="hold">
                                          <p:stCondLst>
                                            <p:cond delay="0"/>
                                          </p:stCondLst>
                                        </p:cTn>
                                        <p:tgtEl>
                                          <p:spTgt spid="70"/>
                                        </p:tgtEl>
                                        <p:attrNameLst>
                                          <p:attrName>style.visibility</p:attrName>
                                        </p:attrNameLst>
                                      </p:cBhvr>
                                      <p:to>
                                        <p:strVal val="visible"/>
                                      </p:to>
                                    </p:set>
                                    <p:animEffect transition="in" filter="wipe(right)">
                                      <p:cBhvr>
                                        <p:cTn id="24" dur="500"/>
                                        <p:tgtEl>
                                          <p:spTgt spid="70"/>
                                        </p:tgtEl>
                                      </p:cBhvr>
                                    </p:animEffect>
                                  </p:childTnLst>
                                </p:cTn>
                              </p:par>
                              <p:par>
                                <p:cTn id="25" presetID="22" presetClass="entr" presetSubtype="8" fill="hold" nodeType="withEffect">
                                  <p:stCondLst>
                                    <p:cond delay="50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500"/>
                                        <p:tgtEl>
                                          <p:spTgt spid="6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childTnLst>
                          </p:cTn>
                        </p:par>
                        <p:par>
                          <p:cTn id="35" fill="hold">
                            <p:stCondLst>
                              <p:cond delay="3500"/>
                            </p:stCondLst>
                            <p:childTnLst>
                              <p:par>
                                <p:cTn id="36" presetID="22" presetClass="entr" presetSubtype="4" fill="hold" nodeType="afterEffect">
                                  <p:stCondLst>
                                    <p:cond delay="1000"/>
                                  </p:stCondLst>
                                  <p:childTnLst>
                                    <p:set>
                                      <p:cBhvr>
                                        <p:cTn id="37" dur="1" fill="hold">
                                          <p:stCondLst>
                                            <p:cond delay="0"/>
                                          </p:stCondLst>
                                        </p:cTn>
                                        <p:tgtEl>
                                          <p:spTgt spid="54"/>
                                        </p:tgtEl>
                                        <p:attrNameLst>
                                          <p:attrName>style.visibility</p:attrName>
                                        </p:attrNameLst>
                                      </p:cBhvr>
                                      <p:to>
                                        <p:strVal val="visible"/>
                                      </p:to>
                                    </p:set>
                                    <p:animEffect transition="in" filter="wipe(down)">
                                      <p:cBhvr>
                                        <p:cTn id="38" dur="1000"/>
                                        <p:tgtEl>
                                          <p:spTgt spid="54"/>
                                        </p:tgtEl>
                                      </p:cBhvr>
                                    </p:animEffect>
                                  </p:childTnLst>
                                </p:cTn>
                              </p:par>
                              <p:par>
                                <p:cTn id="39" presetID="22" presetClass="entr" presetSubtype="4" fill="hold" nodeType="withEffect">
                                  <p:stCondLst>
                                    <p:cond delay="1000"/>
                                  </p:stCondLst>
                                  <p:childTnLst>
                                    <p:set>
                                      <p:cBhvr>
                                        <p:cTn id="40" dur="1" fill="hold">
                                          <p:stCondLst>
                                            <p:cond delay="0"/>
                                          </p:stCondLst>
                                        </p:cTn>
                                        <p:tgtEl>
                                          <p:spTgt spid="40"/>
                                        </p:tgtEl>
                                        <p:attrNameLst>
                                          <p:attrName>style.visibility</p:attrName>
                                        </p:attrNameLst>
                                      </p:cBhvr>
                                      <p:to>
                                        <p:strVal val="visible"/>
                                      </p:to>
                                    </p:set>
                                    <p:animEffect transition="in" filter="wipe(down)">
                                      <p:cBhvr>
                                        <p:cTn id="41" dur="1000"/>
                                        <p:tgtEl>
                                          <p:spTgt spid="40"/>
                                        </p:tgtEl>
                                      </p:cBhvr>
                                    </p:animEffect>
                                  </p:childTnLst>
                                </p:cTn>
                              </p:par>
                              <p:par>
                                <p:cTn id="42" presetID="22" presetClass="entr" presetSubtype="4" fill="hold" nodeType="withEffect">
                                  <p:stCondLst>
                                    <p:cond delay="1000"/>
                                  </p:stCondLst>
                                  <p:childTnLst>
                                    <p:set>
                                      <p:cBhvr>
                                        <p:cTn id="43" dur="1" fill="hold">
                                          <p:stCondLst>
                                            <p:cond delay="0"/>
                                          </p:stCondLst>
                                        </p:cTn>
                                        <p:tgtEl>
                                          <p:spTgt spid="68"/>
                                        </p:tgtEl>
                                        <p:attrNameLst>
                                          <p:attrName>style.visibility</p:attrName>
                                        </p:attrNameLst>
                                      </p:cBhvr>
                                      <p:to>
                                        <p:strVal val="visible"/>
                                      </p:to>
                                    </p:set>
                                    <p:animEffect transition="in" filter="wipe(down)">
                                      <p:cBhvr>
                                        <p:cTn id="44" dur="1000"/>
                                        <p:tgtEl>
                                          <p:spTgt spid="68"/>
                                        </p:tgtEl>
                                      </p:cBhvr>
                                    </p:animEffect>
                                  </p:childTnLst>
                                </p:cTn>
                              </p:par>
                              <p:par>
                                <p:cTn id="45" presetID="22" presetClass="entr" presetSubtype="4" fill="hold" nodeType="withEffect">
                                  <p:stCondLst>
                                    <p:cond delay="1000"/>
                                  </p:stCondLst>
                                  <p:childTnLst>
                                    <p:set>
                                      <p:cBhvr>
                                        <p:cTn id="46" dur="1" fill="hold">
                                          <p:stCondLst>
                                            <p:cond delay="0"/>
                                          </p:stCondLst>
                                        </p:cTn>
                                        <p:tgtEl>
                                          <p:spTgt spid="67"/>
                                        </p:tgtEl>
                                        <p:attrNameLst>
                                          <p:attrName>style.visibility</p:attrName>
                                        </p:attrNameLst>
                                      </p:cBhvr>
                                      <p:to>
                                        <p:strVal val="visible"/>
                                      </p:to>
                                    </p:set>
                                    <p:animEffect transition="in" filter="wipe(down)">
                                      <p:cBhvr>
                                        <p:cTn id="47" dur="1000"/>
                                        <p:tgtEl>
                                          <p:spTgt spid="67"/>
                                        </p:tgtEl>
                                      </p:cBhvr>
                                    </p:animEffect>
                                  </p:childTnLst>
                                </p:cTn>
                              </p:par>
                            </p:childTnLst>
                          </p:cTn>
                        </p:par>
                        <p:par>
                          <p:cTn id="48" fill="hold">
                            <p:stCondLst>
                              <p:cond delay="5500"/>
                            </p:stCondLst>
                            <p:childTnLst>
                              <p:par>
                                <p:cTn id="49" presetID="1" presetClass="entr" presetSubtype="0" fill="hold" nodeType="after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par>
                          <p:cTn id="51" fill="hold">
                            <p:stCondLst>
                              <p:cond delay="5500"/>
                            </p:stCondLst>
                            <p:childTnLst>
                              <p:par>
                                <p:cTn id="52" presetID="1" presetClass="entr" presetSubtype="0"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5500"/>
                            </p:stCondLst>
                            <p:childTnLst>
                              <p:par>
                                <p:cTn id="55" presetID="10" presetClass="exit" presetSubtype="0" fill="hold" nodeType="afterEffect">
                                  <p:stCondLst>
                                    <p:cond delay="0"/>
                                  </p:stCondLst>
                                  <p:childTnLst>
                                    <p:animEffect transition="out" filter="fade">
                                      <p:cBhvr>
                                        <p:cTn id="56" dur="250"/>
                                        <p:tgtEl>
                                          <p:spTgt spid="52"/>
                                        </p:tgtEl>
                                      </p:cBhvr>
                                    </p:animEffect>
                                    <p:set>
                                      <p:cBhvr>
                                        <p:cTn id="57" dur="1" fill="hold">
                                          <p:stCondLst>
                                            <p:cond delay="249"/>
                                          </p:stCondLst>
                                        </p:cTn>
                                        <p:tgtEl>
                                          <p:spTgt spid="52"/>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250"/>
                                        <p:tgtEl>
                                          <p:spTgt spid="55"/>
                                        </p:tgtEl>
                                      </p:cBhvr>
                                    </p:animEffect>
                                    <p:set>
                                      <p:cBhvr>
                                        <p:cTn id="60" dur="1" fill="hold">
                                          <p:stCondLst>
                                            <p:cond delay="249"/>
                                          </p:stCondLst>
                                        </p:cTn>
                                        <p:tgtEl>
                                          <p:spTgt spid="55"/>
                                        </p:tgtEl>
                                        <p:attrNameLst>
                                          <p:attrName>style.visibility</p:attrName>
                                        </p:attrNameLst>
                                      </p:cBhvr>
                                      <p:to>
                                        <p:strVal val="hidden"/>
                                      </p:to>
                                    </p:set>
                                  </p:childTnLst>
                                </p:cTn>
                              </p:par>
                            </p:childTnLst>
                          </p:cTn>
                        </p:par>
                        <p:par>
                          <p:cTn id="61" fill="hold">
                            <p:stCondLst>
                              <p:cond delay="5750"/>
                            </p:stCondLst>
                            <p:childTnLst>
                              <p:par>
                                <p:cTn id="62" presetID="10" presetClass="exit" presetSubtype="0" fill="hold" nodeType="afterEffect">
                                  <p:stCondLst>
                                    <p:cond delay="0"/>
                                  </p:stCondLst>
                                  <p:childTnLst>
                                    <p:animEffect transition="out" filter="fade">
                                      <p:cBhvr>
                                        <p:cTn id="63" dur="250"/>
                                        <p:tgtEl>
                                          <p:spTgt spid="70"/>
                                        </p:tgtEl>
                                      </p:cBhvr>
                                    </p:animEffect>
                                    <p:set>
                                      <p:cBhvr>
                                        <p:cTn id="64" dur="1" fill="hold">
                                          <p:stCondLst>
                                            <p:cond delay="249"/>
                                          </p:stCondLst>
                                        </p:cTn>
                                        <p:tgtEl>
                                          <p:spTgt spid="7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250"/>
                                        <p:tgtEl>
                                          <p:spTgt spid="69"/>
                                        </p:tgtEl>
                                      </p:cBhvr>
                                    </p:animEffect>
                                    <p:set>
                                      <p:cBhvr>
                                        <p:cTn id="67" dur="1" fill="hold">
                                          <p:stCondLst>
                                            <p:cond delay="249"/>
                                          </p:stCondLst>
                                        </p:cTn>
                                        <p:tgtEl>
                                          <p:spTgt spid="69"/>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250"/>
                                        <p:tgtEl>
                                          <p:spTgt spid="54"/>
                                        </p:tgtEl>
                                      </p:cBhvr>
                                    </p:animEffect>
                                    <p:set>
                                      <p:cBhvr>
                                        <p:cTn id="70" dur="1" fill="hold">
                                          <p:stCondLst>
                                            <p:cond delay="249"/>
                                          </p:stCondLst>
                                        </p:cTn>
                                        <p:tgtEl>
                                          <p:spTgt spid="5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250"/>
                                        <p:tgtEl>
                                          <p:spTgt spid="40"/>
                                        </p:tgtEl>
                                      </p:cBhvr>
                                    </p:animEffect>
                                    <p:set>
                                      <p:cBhvr>
                                        <p:cTn id="73" dur="1" fill="hold">
                                          <p:stCondLst>
                                            <p:cond delay="249"/>
                                          </p:stCondLst>
                                        </p:cTn>
                                        <p:tgtEl>
                                          <p:spTgt spid="40"/>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50"/>
                                        <p:tgtEl>
                                          <p:spTgt spid="68"/>
                                        </p:tgtEl>
                                      </p:cBhvr>
                                    </p:animEffect>
                                    <p:set>
                                      <p:cBhvr>
                                        <p:cTn id="76" dur="1" fill="hold">
                                          <p:stCondLst>
                                            <p:cond delay="249"/>
                                          </p:stCondLst>
                                        </p:cTn>
                                        <p:tgtEl>
                                          <p:spTgt spid="68"/>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50"/>
                                        <p:tgtEl>
                                          <p:spTgt spid="67"/>
                                        </p:tgtEl>
                                      </p:cBhvr>
                                    </p:animEffect>
                                    <p:set>
                                      <p:cBhvr>
                                        <p:cTn id="79" dur="1" fill="hold">
                                          <p:stCondLst>
                                            <p:cond delay="249"/>
                                          </p:stCondLst>
                                        </p:cTn>
                                        <p:tgtEl>
                                          <p:spTgt spid="67"/>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250"/>
                                        <p:tgtEl>
                                          <p:spTgt spid="57"/>
                                        </p:tgtEl>
                                      </p:cBhvr>
                                    </p:animEffect>
                                    <p:set>
                                      <p:cBhvr>
                                        <p:cTn id="82" dur="1" fill="hold">
                                          <p:stCondLst>
                                            <p:cond delay="249"/>
                                          </p:stCondLst>
                                        </p:cTn>
                                        <p:tgtEl>
                                          <p:spTgt spid="57"/>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250"/>
                                        <p:tgtEl>
                                          <p:spTgt spid="62"/>
                                        </p:tgtEl>
                                      </p:cBhvr>
                                    </p:animEffect>
                                    <p:set>
                                      <p:cBhvr>
                                        <p:cTn id="85" dur="1" fill="hold">
                                          <p:stCondLst>
                                            <p:cond delay="249"/>
                                          </p:stCondLst>
                                        </p:cTn>
                                        <p:tgtEl>
                                          <p:spTgt spid="62"/>
                                        </p:tgtEl>
                                        <p:attrNameLst>
                                          <p:attrName>style.visibility</p:attrName>
                                        </p:attrNameLst>
                                      </p:cBhvr>
                                      <p:to>
                                        <p:strVal val="hidden"/>
                                      </p:to>
                                    </p:set>
                                  </p:childTnLst>
                                </p:cTn>
                              </p:par>
                            </p:childTnLst>
                          </p:cTn>
                        </p:par>
                        <p:par>
                          <p:cTn id="86" fill="hold">
                            <p:stCondLst>
                              <p:cond delay="6000"/>
                            </p:stCondLst>
                            <p:childTnLst>
                              <p:par>
                                <p:cTn id="87" presetID="10" presetClass="exit" presetSubtype="0" fill="hold" nodeType="afterEffect">
                                  <p:stCondLst>
                                    <p:cond delay="0"/>
                                  </p:stCondLst>
                                  <p:childTnLst>
                                    <p:animEffect transition="out" filter="fade">
                                      <p:cBhvr>
                                        <p:cTn id="88" dur="500"/>
                                        <p:tgtEl>
                                          <p:spTgt spid="39"/>
                                        </p:tgtEl>
                                      </p:cBhvr>
                                    </p:animEffect>
                                    <p:set>
                                      <p:cBhvr>
                                        <p:cTn id="89" dur="1" fill="hold">
                                          <p:stCondLst>
                                            <p:cond delay="499"/>
                                          </p:stCondLst>
                                        </p:cTn>
                                        <p:tgtEl>
                                          <p:spTgt spid="39"/>
                                        </p:tgtEl>
                                        <p:attrNameLst>
                                          <p:attrName>style.visibility</p:attrName>
                                        </p:attrNameLst>
                                      </p:cBhvr>
                                      <p:to>
                                        <p:strVal val="hidden"/>
                                      </p:to>
                                    </p:set>
                                  </p:childTnLst>
                                </p:cTn>
                              </p:par>
                              <p:par>
                                <p:cTn id="90" presetID="10" presetClass="exit" presetSubtype="0" fill="hold" nodeType="withEffect">
                                  <p:stCondLst>
                                    <p:cond delay="250"/>
                                  </p:stCondLst>
                                  <p:childTnLst>
                                    <p:animEffect transition="out" filter="fade">
                                      <p:cBhvr>
                                        <p:cTn id="91" dur="500"/>
                                        <p:tgtEl>
                                          <p:spTgt spid="41"/>
                                        </p:tgtEl>
                                      </p:cBhvr>
                                    </p:animEffect>
                                    <p:set>
                                      <p:cBhvr>
                                        <p:cTn id="92" dur="1" fill="hold">
                                          <p:stCondLst>
                                            <p:cond delay="499"/>
                                          </p:stCondLst>
                                        </p:cTn>
                                        <p:tgtEl>
                                          <p:spTgt spid="41"/>
                                        </p:tgtEl>
                                        <p:attrNameLst>
                                          <p:attrName>style.visibility</p:attrName>
                                        </p:attrNameLst>
                                      </p:cBhvr>
                                      <p:to>
                                        <p:strVal val="hidden"/>
                                      </p:to>
                                    </p:set>
                                  </p:childTnLst>
                                </p:cTn>
                              </p:par>
                            </p:childTnLst>
                          </p:cTn>
                        </p:par>
                        <p:par>
                          <p:cTn id="93" fill="hold">
                            <p:stCondLst>
                              <p:cond delay="6750"/>
                            </p:stCondLst>
                            <p:childTnLst>
                              <p:par>
                                <p:cTn id="94" presetID="10" presetClass="exit" presetSubtype="0" fill="hold" nodeType="afterEffect">
                                  <p:stCondLst>
                                    <p:cond delay="0"/>
                                  </p:stCondLst>
                                  <p:childTnLst>
                                    <p:animEffect transition="out" filter="fade">
                                      <p:cBhvr>
                                        <p:cTn id="95" dur="500"/>
                                        <p:tgtEl>
                                          <p:spTgt spid="10"/>
                                        </p:tgtEl>
                                      </p:cBhvr>
                                    </p:animEffect>
                                    <p:set>
                                      <p:cBhvr>
                                        <p:cTn id="9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676766" y="4834324"/>
            <a:ext cx="13536709" cy="2301370"/>
            <a:chOff x="-703661" y="4378191"/>
            <a:chExt cx="13536709" cy="2301370"/>
          </a:xfrm>
        </p:grpSpPr>
        <p:pic>
          <p:nvPicPr>
            <p:cNvPr id="61" name="Picture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88" name="Group 87"/>
          <p:cNvGrpSpPr/>
          <p:nvPr/>
        </p:nvGrpSpPr>
        <p:grpSpPr>
          <a:xfrm>
            <a:off x="4435624" y="3580375"/>
            <a:ext cx="3311540" cy="694552"/>
            <a:chOff x="4408729" y="3580375"/>
            <a:chExt cx="3311540" cy="694552"/>
          </a:xfrm>
        </p:grpSpPr>
        <p:pic>
          <p:nvPicPr>
            <p:cNvPr id="89" name="Picture 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90" name="Picture 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sp>
        <p:nvSpPr>
          <p:cNvPr id="92" name="TextBox 91"/>
          <p:cNvSpPr txBox="1"/>
          <p:nvPr/>
        </p:nvSpPr>
        <p:spPr>
          <a:xfrm>
            <a:off x="339026" y="4417605"/>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grpSp>
        <p:nvGrpSpPr>
          <p:cNvPr id="42" name="Group 41"/>
          <p:cNvGrpSpPr/>
          <p:nvPr/>
        </p:nvGrpSpPr>
        <p:grpSpPr>
          <a:xfrm>
            <a:off x="4435624" y="4343400"/>
            <a:ext cx="3311540" cy="694552"/>
            <a:chOff x="4408729" y="3580375"/>
            <a:chExt cx="3311540" cy="694552"/>
          </a:xfrm>
        </p:grpSpPr>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grpSp>
        <p:nvGrpSpPr>
          <p:cNvPr id="40" name="Group 39"/>
          <p:cNvGrpSpPr/>
          <p:nvPr/>
        </p:nvGrpSpPr>
        <p:grpSpPr>
          <a:xfrm>
            <a:off x="5304100" y="1099173"/>
            <a:ext cx="1567543" cy="979715"/>
            <a:chOff x="2075433" y="3557736"/>
            <a:chExt cx="1567543" cy="979715"/>
          </a:xfrm>
        </p:grpSpPr>
        <p:sp>
          <p:nvSpPr>
            <p:cNvPr id="41" name="Rounded Rectangle 40"/>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5" name="Picture 44"/>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46" name="TextBox 45"/>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sp>
        <p:nvSpPr>
          <p:cNvPr id="35" name="TextBox 34"/>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smtClean="0">
                <a:solidFill>
                  <a:schemeClr val="accent4">
                    <a:alpha val="99000"/>
                  </a:schemeClr>
                </a:solidFill>
              </a:rPr>
              <a:t>Provision Role Instances</a:t>
            </a:r>
          </a:p>
          <a:p>
            <a:pPr defTabSz="1218987">
              <a:lnSpc>
                <a:spcPct val="90000"/>
              </a:lnSpc>
              <a:spcAft>
                <a:spcPts val="600"/>
              </a:spcAft>
              <a:buSzPct val="80000"/>
            </a:pPr>
            <a:r>
              <a:rPr lang="en-US" sz="2000" dirty="0" smtClean="0">
                <a:solidFill>
                  <a:schemeClr val="tx1">
                    <a:lumMod val="60000"/>
                    <a:lumOff val="40000"/>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spTree>
    <p:extLst>
      <p:ext uri="{BB962C8B-B14F-4D97-AF65-F5344CB8AC3E}">
        <p14:creationId xmlns:p14="http://schemas.microsoft.com/office/powerpoint/2010/main" val="1382909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path" presetSubtype="0" accel="50000" decel="50000" fill="hold" nodeType="withEffect">
                                  <p:stCondLst>
                                    <p:cond delay="0"/>
                                  </p:stCondLst>
                                  <p:childTnLst>
                                    <p:animMotion origin="layout" path="M -4.43678E-6 -2.64985E-6 L -4.43678E-6 0.18352 " pathEditMode="relative" rAng="0" ptsTypes="AA">
                                      <p:cBhvr>
                                        <p:cTn id="11" dur="2000" fill="hold"/>
                                        <p:tgtEl>
                                          <p:spTgt spid="88"/>
                                        </p:tgtEl>
                                        <p:attrNameLst>
                                          <p:attrName>ppt_x</p:attrName>
                                          <p:attrName>ppt_y</p:attrName>
                                        </p:attrNameLst>
                                      </p:cBhvr>
                                      <p:rCtr x="0" y="9165"/>
                                    </p:animMotion>
                                  </p:childTnLst>
                                </p:cTn>
                              </p:par>
                              <p:par>
                                <p:cTn id="12" presetID="10" presetClass="entr" presetSubtype="0" fill="hold" grpId="0" nodeType="withEffect">
                                  <p:stCondLst>
                                    <p:cond delay="250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accel="50000" decel="50000" fill="hold" nodeType="withEffect">
                                  <p:stCondLst>
                                    <p:cond delay="0"/>
                                  </p:stCondLst>
                                  <p:childTnLst>
                                    <p:animMotion origin="layout" path="M -4.43678E-6 5.25341E-7 L -4.43678E-6 0.18884 " pathEditMode="relative" rAng="0" ptsTypes="AA">
                                      <p:cBhvr>
                                        <p:cTn id="16" dur="2000" fill="hold"/>
                                        <p:tgtEl>
                                          <p:spTgt spid="42"/>
                                        </p:tgtEl>
                                        <p:attrNameLst>
                                          <p:attrName>ppt_x</p:attrName>
                                          <p:attrName>ppt_y</p:attrName>
                                        </p:attrNameLst>
                                      </p:cBhvr>
                                      <p:rCtr x="0" y="94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5532231" y="1943286"/>
            <a:ext cx="1091422" cy="2673208"/>
            <a:chOff x="5556414" y="2061552"/>
            <a:chExt cx="1091422" cy="2554941"/>
          </a:xfrm>
        </p:grpSpPr>
        <p:sp>
          <p:nvSpPr>
            <p:cNvPr id="43" name="Down Arrow 42"/>
            <p:cNvSpPr/>
            <p:nvPr/>
          </p:nvSpPr>
          <p:spPr bwMode="auto">
            <a:xfrm>
              <a:off x="5556414"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4" name="Down Arrow 43"/>
            <p:cNvSpPr/>
            <p:nvPr/>
          </p:nvSpPr>
          <p:spPr bwMode="auto">
            <a:xfrm>
              <a:off x="6360965"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624" y="4834352"/>
            <a:ext cx="1607803" cy="694552"/>
          </a:xfrm>
          <a:prstGeom prst="roundRect">
            <a:avLst/>
          </a:prstGeom>
          <a:ln>
            <a:solidFill>
              <a:schemeClr val="bg2">
                <a:lumMod val="75000"/>
              </a:schemeClr>
            </a:solidFill>
          </a:ln>
        </p:spPr>
      </p:pic>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9361" y="4834352"/>
            <a:ext cx="1607803" cy="694552"/>
          </a:xfrm>
          <a:prstGeom prst="roundRect">
            <a:avLst/>
          </a:prstGeom>
          <a:ln>
            <a:solidFill>
              <a:schemeClr val="bg2">
                <a:lumMod val="75000"/>
              </a:schemeClr>
            </a:solidFill>
          </a:ln>
        </p:spPr>
      </p:pic>
      <p:grpSp>
        <p:nvGrpSpPr>
          <p:cNvPr id="2" name="Group 1"/>
          <p:cNvGrpSpPr/>
          <p:nvPr/>
        </p:nvGrpSpPr>
        <p:grpSpPr>
          <a:xfrm>
            <a:off x="-676766" y="4834324"/>
            <a:ext cx="13536709" cy="2301370"/>
            <a:chOff x="-703661" y="4378191"/>
            <a:chExt cx="13536709" cy="2301370"/>
          </a:xfrm>
        </p:grpSpPr>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4" name="Group 3"/>
          <p:cNvGrpSpPr/>
          <p:nvPr/>
        </p:nvGrpSpPr>
        <p:grpSpPr>
          <a:xfrm>
            <a:off x="5330214" y="1206564"/>
            <a:ext cx="1509742" cy="736721"/>
            <a:chOff x="5375415" y="1342167"/>
            <a:chExt cx="1509742" cy="736721"/>
          </a:xfrm>
        </p:grpSpPr>
        <p:grpSp>
          <p:nvGrpSpPr>
            <p:cNvPr id="36" name="Group 35"/>
            <p:cNvGrpSpPr/>
            <p:nvPr/>
          </p:nvGrpSpPr>
          <p:grpSpPr>
            <a:xfrm>
              <a:off x="5375415" y="1342167"/>
              <a:ext cx="705283" cy="736721"/>
              <a:chOff x="2145364" y="3673700"/>
              <a:chExt cx="705283" cy="736721"/>
            </a:xfrm>
          </p:grpSpPr>
          <p:sp>
            <p:nvSpPr>
              <p:cNvPr id="37" name="Rounded Rectangle 36"/>
              <p:cNvSpPr/>
              <p:nvPr/>
            </p:nvSpPr>
            <p:spPr bwMode="auto">
              <a:xfrm>
                <a:off x="2145364" y="3673700"/>
                <a:ext cx="705283" cy="736721"/>
              </a:xfrm>
              <a:prstGeom prst="roundRect">
                <a:avLst>
                  <a:gd name="adj" fmla="val 11650"/>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8" name="Picture 37"/>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4769" y="3794243"/>
                <a:ext cx="526347" cy="526347"/>
              </a:xfrm>
              <a:prstGeom prst="rect">
                <a:avLst/>
              </a:prstGeom>
            </p:spPr>
          </p:pic>
        </p:grpSp>
        <p:grpSp>
          <p:nvGrpSpPr>
            <p:cNvPr id="40" name="Group 39"/>
            <p:cNvGrpSpPr/>
            <p:nvPr/>
          </p:nvGrpSpPr>
          <p:grpSpPr>
            <a:xfrm>
              <a:off x="6179874" y="1342167"/>
              <a:ext cx="705283" cy="736721"/>
              <a:chOff x="2089030" y="3673700"/>
              <a:chExt cx="705283" cy="736721"/>
            </a:xfrm>
          </p:grpSpPr>
          <p:sp>
            <p:nvSpPr>
              <p:cNvPr id="41" name="Rounded Rectangle 40"/>
              <p:cNvSpPr/>
              <p:nvPr/>
            </p:nvSpPr>
            <p:spPr bwMode="auto">
              <a:xfrm>
                <a:off x="2089030" y="3673700"/>
                <a:ext cx="705283" cy="736721"/>
              </a:xfrm>
              <a:prstGeom prst="roundRect">
                <a:avLst>
                  <a:gd name="adj" fmla="val 13578"/>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2" name="Picture 41"/>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71834" y="3794243"/>
                <a:ext cx="526347" cy="526347"/>
              </a:xfrm>
              <a:prstGeom prst="rect">
                <a:avLst/>
              </a:prstGeom>
            </p:spPr>
          </p:pic>
        </p:grpSp>
      </p:grpSp>
      <p:grpSp>
        <p:nvGrpSpPr>
          <p:cNvPr id="6" name="Group 5"/>
          <p:cNvGrpSpPr/>
          <p:nvPr/>
        </p:nvGrpSpPr>
        <p:grpSpPr>
          <a:xfrm>
            <a:off x="4435624" y="4834352"/>
            <a:ext cx="3311540" cy="694552"/>
            <a:chOff x="4408729" y="4834352"/>
            <a:chExt cx="3311540" cy="694552"/>
          </a:xfrm>
        </p:grpSpPr>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50" name="TextBox 49"/>
          <p:cNvSpPr txBox="1"/>
          <p:nvPr/>
        </p:nvSpPr>
        <p:spPr>
          <a:xfrm>
            <a:off x="339026" y="4417605"/>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grpSp>
        <p:nvGrpSpPr>
          <p:cNvPr id="75" name="Group 74"/>
          <p:cNvGrpSpPr/>
          <p:nvPr/>
        </p:nvGrpSpPr>
        <p:grpSpPr>
          <a:xfrm>
            <a:off x="5303520" y="1097280"/>
            <a:ext cx="1567543" cy="979715"/>
            <a:chOff x="2075433" y="3557736"/>
            <a:chExt cx="1567543" cy="979715"/>
          </a:xfrm>
        </p:grpSpPr>
        <p:sp>
          <p:nvSpPr>
            <p:cNvPr id="76" name="Rounded Rectangle 75"/>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89" name="TextBox 88"/>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pic>
        <p:nvPicPr>
          <p:cNvPr id="58" name="Pictur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621" y="5637733"/>
            <a:ext cx="1607803" cy="694551"/>
          </a:xfrm>
          <a:prstGeom prst="roundRect">
            <a:avLst/>
          </a:prstGeom>
          <a:ln>
            <a:solidFill>
              <a:schemeClr val="bg2">
                <a:lumMod val="75000"/>
              </a:schemeClr>
            </a:solidFill>
          </a:ln>
        </p:spPr>
      </p:pic>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9750" y="5637733"/>
            <a:ext cx="1607803" cy="694551"/>
          </a:xfrm>
          <a:prstGeom prst="roundRect">
            <a:avLst/>
          </a:prstGeom>
          <a:ln>
            <a:solidFill>
              <a:schemeClr val="bg2">
                <a:lumMod val="75000"/>
              </a:schemeClr>
            </a:solidFill>
          </a:ln>
        </p:spPr>
      </p:pic>
      <p:grpSp>
        <p:nvGrpSpPr>
          <p:cNvPr id="60" name="Group 59"/>
          <p:cNvGrpSpPr/>
          <p:nvPr/>
        </p:nvGrpSpPr>
        <p:grpSpPr>
          <a:xfrm>
            <a:off x="4435624" y="5638800"/>
            <a:ext cx="3311540" cy="694552"/>
            <a:chOff x="4408729" y="4834352"/>
            <a:chExt cx="3311540" cy="694552"/>
          </a:xfrm>
        </p:grpSpPr>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90" name="TextBox 89"/>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a:solidFill>
                  <a:schemeClr val="tx1">
                    <a:lumMod val="60000"/>
                    <a:lumOff val="40000"/>
                    <a:alpha val="99000"/>
                  </a:schemeClr>
                </a:solidFill>
              </a:rPr>
              <a:t>Provision Role Instances</a:t>
            </a:r>
          </a:p>
          <a:p>
            <a:pPr defTabSz="1218987">
              <a:lnSpc>
                <a:spcPct val="90000"/>
              </a:lnSpc>
              <a:spcAft>
                <a:spcPts val="600"/>
              </a:spcAft>
              <a:buSzPct val="80000"/>
            </a:pPr>
            <a:r>
              <a:rPr lang="en-US" sz="2000" dirty="0">
                <a:solidFill>
                  <a:schemeClr val="accent4">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spTree>
    <p:extLst>
      <p:ext uri="{BB962C8B-B14F-4D97-AF65-F5344CB8AC3E}">
        <p14:creationId xmlns:p14="http://schemas.microsoft.com/office/powerpoint/2010/main" val="1913198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xit" presetSubtype="0" fill="hold" nodeType="afterEffect">
                                  <p:stCondLst>
                                    <p:cond delay="0"/>
                                  </p:stCondLst>
                                  <p:childTnLst>
                                    <p:animEffect transition="out" filter="fade">
                                      <p:cBhvr>
                                        <p:cTn id="12" dur="250"/>
                                        <p:tgtEl>
                                          <p:spTgt spid="75"/>
                                        </p:tgtEl>
                                      </p:cBhvr>
                                    </p:animEffect>
                                    <p:set>
                                      <p:cBhvr>
                                        <p:cTn id="13" dur="1" fill="hold">
                                          <p:stCondLst>
                                            <p:cond delay="249"/>
                                          </p:stCondLst>
                                        </p:cTn>
                                        <p:tgtEl>
                                          <p:spTgt spid="75"/>
                                        </p:tgtEl>
                                        <p:attrNameLst>
                                          <p:attrName>style.visibility</p:attrName>
                                        </p:attrNameLst>
                                      </p:cBhvr>
                                      <p:to>
                                        <p:strVal val="hidden"/>
                                      </p:to>
                                    </p:set>
                                  </p:childTnLst>
                                </p:cTn>
                              </p:par>
                            </p:childTnLst>
                          </p:cTn>
                        </p:par>
                        <p:par>
                          <p:cTn id="14" fill="hold">
                            <p:stCondLst>
                              <p:cond delay="750"/>
                            </p:stCondLst>
                            <p:childTnLst>
                              <p:par>
                                <p:cTn id="15" presetID="42" presetClass="path" presetSubtype="0" accel="50000" decel="50000" fill="hold" nodeType="afterEffect">
                                  <p:stCondLst>
                                    <p:cond delay="750"/>
                                  </p:stCondLst>
                                  <p:childTnLst>
                                    <p:animMotion origin="layout" path="M 1.21125E-6 -2.75272E-7 L 1.21125E-6 0.53319 " pathEditMode="relative" rAng="0" ptsTypes="AA">
                                      <p:cBhvr>
                                        <p:cTn id="16" dur="1500" fill="hold"/>
                                        <p:tgtEl>
                                          <p:spTgt spid="4"/>
                                        </p:tgtEl>
                                        <p:attrNameLst>
                                          <p:attrName>ppt_x</p:attrName>
                                          <p:attrName>ppt_y</p:attrName>
                                        </p:attrNameLst>
                                      </p:cBhvr>
                                      <p:rCtr x="0" y="26648"/>
                                    </p:animMotion>
                                  </p:childTnLst>
                                </p:cTn>
                              </p:par>
                              <p:par>
                                <p:cTn id="17" presetID="10" presetClass="exit" presetSubtype="0" fill="hold" nodeType="withEffect">
                                  <p:stCondLst>
                                    <p:cond delay="0"/>
                                  </p:stCondLst>
                                  <p:childTnLst>
                                    <p:animEffect transition="out" filter="fade">
                                      <p:cBhvr>
                                        <p:cTn id="18" dur="1000"/>
                                        <p:tgtEl>
                                          <p:spTgt spid="3"/>
                                        </p:tgtEl>
                                      </p:cBhvr>
                                    </p:animEffect>
                                    <p:set>
                                      <p:cBhvr>
                                        <p:cTn id="19" dur="1" fill="hold">
                                          <p:stCondLst>
                                            <p:cond delay="999"/>
                                          </p:stCondLst>
                                        </p:cTn>
                                        <p:tgtEl>
                                          <p:spTgt spid="3"/>
                                        </p:tgtEl>
                                        <p:attrNameLst>
                                          <p:attrName>style.visibility</p:attrName>
                                        </p:attrNameLst>
                                      </p:cBhvr>
                                      <p:to>
                                        <p:strVal val="hidden"/>
                                      </p:to>
                                    </p:set>
                                  </p:childTnLst>
                                </p:cTn>
                              </p:par>
                              <p:par>
                                <p:cTn id="20" presetID="10" presetClass="exit" presetSubtype="0" fill="hold" nodeType="withEffect">
                                  <p:stCondLst>
                                    <p:cond delay="250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ntr" presetSubtype="0" fill="hold" nodeType="withEffect">
                                  <p:stCondLst>
                                    <p:cond delay="3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300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pic>
        <p:nvPicPr>
          <p:cNvPr id="14345" name="Picture 143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3344" y="285966"/>
            <a:ext cx="1688040" cy="1486715"/>
          </a:xfrm>
          <a:prstGeom prst="rect">
            <a:avLst/>
          </a:prstGeom>
        </p:spPr>
      </p:pic>
      <p:pic>
        <p:nvPicPr>
          <p:cNvPr id="14346" name="Picture 143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4138" y="817213"/>
            <a:ext cx="1587892" cy="976385"/>
          </a:xfrm>
          <a:prstGeom prst="rect">
            <a:avLst/>
          </a:prstGeom>
        </p:spPr>
      </p:pic>
      <p:pic>
        <p:nvPicPr>
          <p:cNvPr id="14347" name="Picture 143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5570" y="699386"/>
            <a:ext cx="566904" cy="1069389"/>
          </a:xfrm>
          <a:prstGeom prst="rect">
            <a:avLst/>
          </a:prstGeom>
        </p:spPr>
      </p:pic>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44" name="Group 43"/>
          <p:cNvGrpSpPr/>
          <p:nvPr/>
        </p:nvGrpSpPr>
        <p:grpSpPr>
          <a:xfrm>
            <a:off x="5096089" y="3861057"/>
            <a:ext cx="1990997" cy="922867"/>
            <a:chOff x="5096089" y="3861057"/>
            <a:chExt cx="1990997" cy="922867"/>
          </a:xfrm>
          <a:solidFill>
            <a:schemeClr val="tx2">
              <a:lumMod val="40000"/>
              <a:lumOff val="60000"/>
            </a:schemeClr>
          </a:solidFill>
        </p:grpSpPr>
        <p:sp>
          <p:nvSpPr>
            <p:cNvPr id="11" name="Down Arrow 10"/>
            <p:cNvSpPr/>
            <p:nvPr/>
          </p:nvSpPr>
          <p:spPr bwMode="auto">
            <a:xfrm>
              <a:off x="5096089"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sp>
        <p:nvSpPr>
          <p:cNvPr id="113" name="TextBox 112"/>
          <p:cNvSpPr txBox="1"/>
          <p:nvPr/>
        </p:nvSpPr>
        <p:spPr>
          <a:xfrm>
            <a:off x="339026" y="4417605"/>
            <a:ext cx="3635453" cy="221599"/>
          </a:xfrm>
          <a:prstGeom prst="rect">
            <a:avLst/>
          </a:prstGeom>
          <a:noFill/>
        </p:spPr>
        <p:txBody>
          <a:bodyPr wrap="square" lIns="0" tIns="0" rIns="0" bIns="0" rtlCol="0">
            <a:spAutoFit/>
          </a:bodyPr>
          <a:lstStyle/>
          <a:p>
            <a:pPr defTabSz="1218987">
              <a:lnSpc>
                <a:spcPct val="80000"/>
              </a:lnSpc>
              <a:buSzPct val="80000"/>
            </a:pPr>
            <a:r>
              <a:rPr lang="en-US" dirty="0" smtClean="0">
                <a:solidFill>
                  <a:schemeClr val="tx1">
                    <a:alpha val="99000"/>
                  </a:schemeClr>
                </a:solidFill>
              </a:rPr>
              <a:t>Windows Azure Datacenter</a:t>
            </a:r>
            <a:endParaRPr lang="en-US" dirty="0">
              <a:solidFill>
                <a:schemeClr val="tx1">
                  <a:alpha val="99000"/>
                </a:schemeClr>
              </a:solidFill>
            </a:endParaRPr>
          </a:p>
        </p:txBody>
      </p:sp>
      <p:sp>
        <p:nvSpPr>
          <p:cNvPr id="52" name="TextBox 51"/>
          <p:cNvSpPr txBox="1"/>
          <p:nvPr/>
        </p:nvSpPr>
        <p:spPr>
          <a:xfrm>
            <a:off x="8864825" y="3170763"/>
            <a:ext cx="3083636" cy="553998"/>
          </a:xfrm>
          <a:prstGeom prst="rect">
            <a:avLst/>
          </a:prstGeom>
          <a:noFill/>
        </p:spPr>
        <p:txBody>
          <a:bodyPr wrap="square" lIns="0" tIns="0" rIns="0" bIns="0" rtlCol="0">
            <a:spAutoFit/>
          </a:bodyPr>
          <a:lstStyle>
            <a:defPPr>
              <a:defRPr lang="en-US"/>
            </a:defPPr>
            <a:lvl1pPr marL="228600" indent="-228600">
              <a:lnSpc>
                <a:spcPct val="90000"/>
              </a:lnSpc>
              <a:spcAft>
                <a:spcPts val="600"/>
              </a:spcAft>
              <a:buSzPct val="80000"/>
              <a:buAutoNum type="arabicParenR"/>
              <a:defRPr sz="1400" b="1">
                <a:solidFill>
                  <a:schemeClr val="bg1"/>
                </a:solidFill>
              </a:defRPr>
            </a:lvl1pPr>
          </a:lstStyle>
          <a:p>
            <a:pPr marL="290513" indent="-290513" defTabSz="1218987">
              <a:buFontTx/>
              <a:buNone/>
            </a:pPr>
            <a:r>
              <a:rPr lang="en-US" sz="2000" b="0" dirty="0" smtClean="0">
                <a:solidFill>
                  <a:schemeClr val="accent4">
                    <a:alpha val="99000"/>
                  </a:schemeClr>
                </a:solidFill>
                <a:sym typeface="Wingdings" pitchFamily="2" charset="2"/>
              </a:rPr>
              <a:t> </a:t>
            </a:r>
            <a:r>
              <a:rPr lang="en-US" sz="2000" b="0" dirty="0" smtClean="0">
                <a:solidFill>
                  <a:schemeClr val="accent4">
                    <a:alpha val="99000"/>
                  </a:schemeClr>
                </a:solidFill>
              </a:rPr>
              <a:t>Network </a:t>
            </a:r>
            <a:r>
              <a:rPr lang="en-US" sz="2000" b="0" dirty="0">
                <a:solidFill>
                  <a:schemeClr val="accent4">
                    <a:alpha val="99000"/>
                  </a:schemeClr>
                </a:solidFill>
              </a:rPr>
              <a:t>load-balancer </a:t>
            </a:r>
            <a:r>
              <a:rPr lang="en-US" sz="2000" b="0" dirty="0" smtClean="0">
                <a:solidFill>
                  <a:schemeClr val="accent4">
                    <a:alpha val="99000"/>
                  </a:schemeClr>
                </a:solidFill>
              </a:rPr>
              <a:t> configured </a:t>
            </a:r>
            <a:r>
              <a:rPr lang="en-US" sz="2000" b="0" dirty="0">
                <a:solidFill>
                  <a:schemeClr val="accent4">
                    <a:alpha val="99000"/>
                  </a:schemeClr>
                </a:solidFill>
              </a:rPr>
              <a:t>for traffic</a:t>
            </a:r>
          </a:p>
        </p:txBody>
      </p:sp>
      <p:sp>
        <p:nvSpPr>
          <p:cNvPr id="58" name="TextBox 57"/>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a:solidFill>
                  <a:schemeClr val="tx1">
                    <a:lumMod val="60000"/>
                    <a:lumOff val="40000"/>
                    <a:alpha val="99000"/>
                  </a:schemeClr>
                </a:solidFill>
              </a:rPr>
              <a:t>Provision Role Instances</a:t>
            </a:r>
          </a:p>
          <a:p>
            <a:pPr defTabSz="1218987">
              <a:lnSpc>
                <a:spcPct val="90000"/>
              </a:lnSpc>
              <a:spcAft>
                <a:spcPts val="600"/>
              </a:spcAft>
              <a:buSzPct val="80000"/>
            </a:pPr>
            <a:r>
              <a:rPr lang="en-US" sz="2000" dirty="0">
                <a:solidFill>
                  <a:schemeClr val="tx1">
                    <a:lumMod val="60000"/>
                    <a:lumOff val="40000"/>
                    <a:alpha val="99000"/>
                  </a:schemeClr>
                </a:solidFill>
              </a:rPr>
              <a:t>Deploy App Code</a:t>
            </a:r>
          </a:p>
          <a:p>
            <a:pPr defTabSz="1218987">
              <a:lnSpc>
                <a:spcPct val="90000"/>
              </a:lnSpc>
              <a:spcAft>
                <a:spcPts val="600"/>
              </a:spcAft>
              <a:buSzPct val="80000"/>
            </a:pPr>
            <a:r>
              <a:rPr lang="en-US" sz="2000" dirty="0">
                <a:solidFill>
                  <a:schemeClr val="accent4">
                    <a:alpha val="99000"/>
                  </a:schemeClr>
                </a:solidFill>
              </a:rPr>
              <a:t>Configure Network</a:t>
            </a:r>
          </a:p>
        </p:txBody>
      </p:sp>
      <p:grpSp>
        <p:nvGrpSpPr>
          <p:cNvPr id="59" name="Group 58"/>
          <p:cNvGrpSpPr/>
          <p:nvPr/>
        </p:nvGrpSpPr>
        <p:grpSpPr>
          <a:xfrm>
            <a:off x="4435624" y="4834352"/>
            <a:ext cx="3311540" cy="694552"/>
            <a:chOff x="4408729" y="4834352"/>
            <a:chExt cx="3311540" cy="694552"/>
          </a:xfrm>
        </p:grpSpPr>
        <p:pic>
          <p:nvPicPr>
            <p:cNvPr id="60" name="Picture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grpSp>
        <p:nvGrpSpPr>
          <p:cNvPr id="62" name="Group 61"/>
          <p:cNvGrpSpPr/>
          <p:nvPr/>
        </p:nvGrpSpPr>
        <p:grpSpPr>
          <a:xfrm>
            <a:off x="4435624" y="5638800"/>
            <a:ext cx="3311540" cy="694552"/>
            <a:chOff x="4408729" y="4834352"/>
            <a:chExt cx="3311540" cy="694552"/>
          </a:xfrm>
        </p:grpSpPr>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3760556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44"/>
                                        </p:tgtEl>
                                        <p:attrNameLst>
                                          <p:attrName>style.visibility</p:attrName>
                                        </p:attrNameLst>
                                      </p:cBhvr>
                                      <p:to>
                                        <p:strVal val="visible"/>
                                      </p:to>
                                    </p:set>
                                    <p:animEffect transition="in" filter="fade">
                                      <p:cBhvr>
                                        <p:cTn id="7" dur="500"/>
                                        <p:tgtEl>
                                          <p:spTgt spid="14344"/>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250"/>
                                        <p:tgtEl>
                                          <p:spTgt spid="52"/>
                                        </p:tgtEl>
                                      </p:cBhvr>
                                    </p:animEffect>
                                  </p:childTnLst>
                                </p:cTn>
                              </p:par>
                            </p:childTnLst>
                          </p:cTn>
                        </p:par>
                        <p:par>
                          <p:cTn id="12" fill="hold">
                            <p:stCondLst>
                              <p:cond delay="750"/>
                            </p:stCondLst>
                            <p:childTnLst>
                              <p:par>
                                <p:cTn id="13" presetID="10" presetClass="entr" presetSubtype="0" fill="hold" nodeType="afterEffect">
                                  <p:stCondLst>
                                    <p:cond delay="250"/>
                                  </p:stCondLst>
                                  <p:childTnLst>
                                    <p:set>
                                      <p:cBhvr>
                                        <p:cTn id="14" dur="1" fill="hold">
                                          <p:stCondLst>
                                            <p:cond delay="0"/>
                                          </p:stCondLst>
                                        </p:cTn>
                                        <p:tgtEl>
                                          <p:spTgt spid="14346"/>
                                        </p:tgtEl>
                                        <p:attrNameLst>
                                          <p:attrName>style.visibility</p:attrName>
                                        </p:attrNameLst>
                                      </p:cBhvr>
                                      <p:to>
                                        <p:strVal val="visible"/>
                                      </p:to>
                                    </p:set>
                                    <p:animEffect transition="in" filter="fade">
                                      <p:cBhvr>
                                        <p:cTn id="15" dur="250"/>
                                        <p:tgtEl>
                                          <p:spTgt spid="14346"/>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4345"/>
                                        </p:tgtEl>
                                        <p:attrNameLst>
                                          <p:attrName>style.visibility</p:attrName>
                                        </p:attrNameLst>
                                      </p:cBhvr>
                                      <p:to>
                                        <p:strVal val="visible"/>
                                      </p:to>
                                    </p:set>
                                    <p:animEffect transition="in" filter="fade">
                                      <p:cBhvr>
                                        <p:cTn id="19" dur="250"/>
                                        <p:tgtEl>
                                          <p:spTgt spid="1434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4347"/>
                                        </p:tgtEl>
                                        <p:attrNameLst>
                                          <p:attrName>style.visibility</p:attrName>
                                        </p:attrNameLst>
                                      </p:cBhvr>
                                      <p:to>
                                        <p:strVal val="visible"/>
                                      </p:to>
                                    </p:set>
                                    <p:animEffect transition="in" filter="fade">
                                      <p:cBhvr>
                                        <p:cTn id="23" dur="250"/>
                                        <p:tgtEl>
                                          <p:spTgt spid="14347"/>
                                        </p:tgtEl>
                                      </p:cBhvr>
                                    </p:animEffect>
                                  </p:childTnLst>
                                </p:cTn>
                              </p:par>
                            </p:childTnLst>
                          </p:cTn>
                        </p:par>
                        <p:par>
                          <p:cTn id="24" fill="hold">
                            <p:stCondLst>
                              <p:cond delay="1750"/>
                            </p:stCondLst>
                            <p:childTnLst>
                              <p:par>
                                <p:cTn id="25" presetID="12" presetClass="entr" presetSubtype="1"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p:tgtEl>
                                          <p:spTgt spid="44"/>
                                        </p:tgtEl>
                                        <p:attrNameLst>
                                          <p:attrName>ppt_y</p:attrName>
                                        </p:attrNameLst>
                                      </p:cBhvr>
                                      <p:tavLst>
                                        <p:tav tm="0">
                                          <p:val>
                                            <p:strVal val="#ppt_y-#ppt_h*1.125000"/>
                                          </p:val>
                                        </p:tav>
                                        <p:tav tm="100000">
                                          <p:val>
                                            <p:strVal val="#ppt_y"/>
                                          </p:val>
                                        </p:tav>
                                      </p:tavLst>
                                    </p:anim>
                                    <p:animEffect transition="in" filter="wipe(down)">
                                      <p:cBhvr>
                                        <p:cTn id="28" dur="500"/>
                                        <p:tgtEl>
                                          <p:spTgt spid="44"/>
                                        </p:tgtEl>
                                      </p:cBhvr>
                                    </p:animEffect>
                                  </p:childTnLst>
                                </p:cTn>
                              </p:par>
                            </p:childTnLst>
                          </p:cTn>
                        </p:par>
                        <p:par>
                          <p:cTn id="29" fill="hold">
                            <p:stCondLst>
                              <p:cond delay="2250"/>
                            </p:stCondLst>
                            <p:childTnLst>
                              <p:par>
                                <p:cTn id="30" presetID="22" presetClass="entr" presetSubtype="1"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up)">
                                      <p:cBhvr>
                                        <p:cTn id="32" dur="500"/>
                                        <p:tgtEl>
                                          <p:spTgt spid="48"/>
                                        </p:tgtEl>
                                      </p:cBhvr>
                                    </p:animEffect>
                                  </p:childTnLst>
                                </p:cTn>
                              </p:par>
                            </p:childTnLst>
                          </p:cTn>
                        </p:par>
                        <p:par>
                          <p:cTn id="33" fill="hold">
                            <p:stCondLst>
                              <p:cond delay="2750"/>
                            </p:stCondLst>
                            <p:childTnLst>
                              <p:par>
                                <p:cTn id="34" presetID="22" presetClass="entr" presetSubtype="1" fill="hold" nodeType="afterEffect">
                                  <p:stCondLst>
                                    <p:cond delay="0"/>
                                  </p:stCondLst>
                                  <p:childTnLst>
                                    <p:set>
                                      <p:cBhvr>
                                        <p:cTn id="35" dur="1" fill="hold">
                                          <p:stCondLst>
                                            <p:cond delay="0"/>
                                          </p:stCondLst>
                                        </p:cTn>
                                        <p:tgtEl>
                                          <p:spTgt spid="14359"/>
                                        </p:tgtEl>
                                        <p:attrNameLst>
                                          <p:attrName>style.visibility</p:attrName>
                                        </p:attrNameLst>
                                      </p:cBhvr>
                                      <p:to>
                                        <p:strVal val="visible"/>
                                      </p:to>
                                    </p:set>
                                    <p:animEffect transition="in" filter="wipe(up)">
                                      <p:cBhvr>
                                        <p:cTn id="36" dur="250"/>
                                        <p:tgtEl>
                                          <p:spTgt spid="14359"/>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up)">
                                      <p:cBhvr>
                                        <p:cTn id="40" dur="250"/>
                                        <p:tgtEl>
                                          <p:spTgt spid="12"/>
                                        </p:tgtEl>
                                      </p:cBhvr>
                                    </p:animEffect>
                                  </p:childTnLst>
                                </p:cTn>
                              </p:par>
                              <p:par>
                                <p:cTn id="41" presetID="10" presetClass="exit" presetSubtype="0" fill="hold" grpId="0" nodeType="withEffect">
                                  <p:stCondLst>
                                    <p:cond delay="0"/>
                                  </p:stCondLst>
                                  <p:childTnLst>
                                    <p:animEffect transition="out" filter="fade">
                                      <p:cBhvr>
                                        <p:cTn id="42" dur="250"/>
                                        <p:tgtEl>
                                          <p:spTgt spid="52"/>
                                        </p:tgtEl>
                                      </p:cBhvr>
                                    </p:animEffect>
                                    <p:set>
                                      <p:cBhvr>
                                        <p:cTn id="43" dur="1" fill="hold">
                                          <p:stCondLst>
                                            <p:cond delay="24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9757" y="4837059"/>
            <a:ext cx="1607803" cy="694552"/>
          </a:xfrm>
          <a:prstGeom prst="roundRect">
            <a:avLst/>
          </a:prstGeom>
          <a:ln>
            <a:solidFill>
              <a:schemeClr val="bg2">
                <a:lumMod val="75000"/>
              </a:schemeClr>
            </a:solidFill>
          </a:ln>
        </p:spPr>
      </p:pic>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 name="Down Arrow 10"/>
          <p:cNvSpPr/>
          <p:nvPr/>
        </p:nvSpPr>
        <p:spPr bwMode="auto">
          <a:xfrm>
            <a:off x="5096089"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pic>
        <p:nvPicPr>
          <p:cNvPr id="103" name="Picture 1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5624" y="4834352"/>
            <a:ext cx="1607803" cy="694552"/>
          </a:xfrm>
          <a:prstGeom prst="roundRect">
            <a:avLst/>
          </a:prstGeom>
          <a:ln>
            <a:solidFill>
              <a:schemeClr val="bg2">
                <a:lumMod val="75000"/>
              </a:schemeClr>
            </a:solidFill>
          </a:ln>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9361" y="4834352"/>
            <a:ext cx="1607803" cy="694552"/>
          </a:xfrm>
          <a:prstGeom prst="roundRect">
            <a:avLst/>
          </a:prstGeom>
          <a:ln>
            <a:solidFill>
              <a:schemeClr val="bg2">
                <a:lumMod val="75000"/>
              </a:schemeClr>
            </a:solidFill>
          </a:ln>
        </p:spPr>
      </p:pic>
      <p:sp>
        <p:nvSpPr>
          <p:cNvPr id="113" name="TextBox 112"/>
          <p:cNvSpPr txBox="1"/>
          <p:nvPr/>
        </p:nvSpPr>
        <p:spPr>
          <a:xfrm>
            <a:off x="339026" y="4417605"/>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grpSp>
        <p:nvGrpSpPr>
          <p:cNvPr id="3" name="Group 2"/>
          <p:cNvGrpSpPr/>
          <p:nvPr/>
        </p:nvGrpSpPr>
        <p:grpSpPr>
          <a:xfrm>
            <a:off x="7844717" y="4836448"/>
            <a:ext cx="1607803" cy="694552"/>
            <a:chOff x="9644337" y="5637733"/>
            <a:chExt cx="1607803" cy="694552"/>
          </a:xfrm>
        </p:grpSpPr>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4337" y="5637733"/>
              <a:ext cx="1607803" cy="694552"/>
            </a:xfrm>
            <a:prstGeom prst="rect">
              <a:avLst/>
            </a:prstGeom>
          </p:spPr>
        </p:pic>
        <p:pic>
          <p:nvPicPr>
            <p:cNvPr id="52" name="Picture 51"/>
            <p:cNvPicPr>
              <a:picLocks noChangeAspect="1"/>
            </p:cNvPicPr>
            <p:nvPr/>
          </p:nvPicPr>
          <p:blipFill>
            <a:blip r:embed="rId6" cstate="print">
              <a:duotone>
                <a:prstClr val="black"/>
                <a:schemeClr val="bg1">
                  <a:tint val="45000"/>
                  <a:satMod val="400000"/>
                </a:schemeClr>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01230" y="5736690"/>
              <a:ext cx="494017" cy="494017"/>
            </a:xfrm>
            <a:prstGeom prst="rect">
              <a:avLst/>
            </a:prstGeom>
          </p:spPr>
        </p:pic>
      </p:grpSp>
      <p:cxnSp>
        <p:nvCxnSpPr>
          <p:cNvPr id="57" name="Elbow Connector 56"/>
          <p:cNvCxnSpPr>
            <a:stCxn id="59" idx="4"/>
            <a:endCxn id="58" idx="0"/>
          </p:cNvCxnSpPr>
          <p:nvPr/>
        </p:nvCxnSpPr>
        <p:spPr>
          <a:xfrm rot="16200000" flipH="1">
            <a:off x="7329058" y="3475649"/>
            <a:ext cx="933314" cy="170412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8474321" y="4794371"/>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9" name="Oval 58"/>
          <p:cNvSpPr/>
          <p:nvPr/>
        </p:nvSpPr>
        <p:spPr bwMode="auto">
          <a:xfrm>
            <a:off x="6770192" y="3514139"/>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44717" y="4836448"/>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6650" y="4836448"/>
            <a:ext cx="1607803" cy="694552"/>
          </a:xfrm>
          <a:prstGeom prst="roundRect">
            <a:avLst/>
          </a:prstGeom>
          <a:ln>
            <a:solidFill>
              <a:schemeClr val="bg2">
                <a:lumMod val="75000"/>
              </a:schemeClr>
            </a:solidFill>
          </a:ln>
        </p:spPr>
      </p:pic>
      <p:grpSp>
        <p:nvGrpSpPr>
          <p:cNvPr id="68" name="Group 67"/>
          <p:cNvGrpSpPr/>
          <p:nvPr/>
        </p:nvGrpSpPr>
        <p:grpSpPr>
          <a:xfrm>
            <a:off x="7873904" y="4866364"/>
            <a:ext cx="1562783" cy="644852"/>
            <a:chOff x="2097374" y="3719871"/>
            <a:chExt cx="1562783" cy="644852"/>
          </a:xfrm>
        </p:grpSpPr>
        <p:sp>
          <p:nvSpPr>
            <p:cNvPr id="69" name="Rounded Rectangle 68"/>
            <p:cNvSpPr/>
            <p:nvPr/>
          </p:nvSpPr>
          <p:spPr bwMode="auto">
            <a:xfrm>
              <a:off x="2097374" y="3719871"/>
              <a:ext cx="1562783" cy="644852"/>
            </a:xfrm>
            <a:prstGeom prst="roundRect">
              <a:avLst>
                <a:gd name="adj" fmla="val 11704"/>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9" cstate="print">
              <a:duotone>
                <a:prstClr val="black"/>
                <a:schemeClr val="bg1">
                  <a:tint val="45000"/>
                  <a:satMod val="400000"/>
                </a:schemeClr>
              </a:duotone>
              <a:extLst>
                <a:ext uri="{BEBA8EAE-BF5A-486C-A8C5-ECC9F3942E4B}">
                  <a14:imgProps xmlns:a14="http://schemas.microsoft.com/office/drawing/2010/main">
                    <a14:imgLayer r:embed="rId10">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15591" y="3772205"/>
              <a:ext cx="526347" cy="526347"/>
            </a:xfrm>
            <a:prstGeom prst="rect">
              <a:avLst/>
            </a:prstGeom>
          </p:spPr>
        </p:pic>
      </p:grpSp>
      <p:pic>
        <p:nvPicPr>
          <p:cNvPr id="75" name="Picture 7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43344" y="285966"/>
            <a:ext cx="1688040" cy="1486715"/>
          </a:xfrm>
          <a:prstGeom prst="rect">
            <a:avLst/>
          </a:prstGeom>
        </p:spPr>
      </p:pic>
      <p:pic>
        <p:nvPicPr>
          <p:cNvPr id="76" name="Picture 7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24138" y="817213"/>
            <a:ext cx="1587892" cy="976385"/>
          </a:xfrm>
          <a:prstGeom prst="rect">
            <a:avLst/>
          </a:prstGeom>
        </p:spPr>
      </p:pic>
      <p:pic>
        <p:nvPicPr>
          <p:cNvPr id="77" name="Picture 7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15570" y="699386"/>
            <a:ext cx="566904" cy="1069389"/>
          </a:xfrm>
          <a:prstGeom prst="rect">
            <a:avLst/>
          </a:prstGeom>
        </p:spPr>
      </p:pic>
      <p:grpSp>
        <p:nvGrpSpPr>
          <p:cNvPr id="5" name="Group 4"/>
          <p:cNvGrpSpPr/>
          <p:nvPr/>
        </p:nvGrpSpPr>
        <p:grpSpPr>
          <a:xfrm>
            <a:off x="6163815" y="4859439"/>
            <a:ext cx="1562783" cy="644852"/>
            <a:chOff x="8026304" y="5016248"/>
            <a:chExt cx="1562783" cy="644852"/>
          </a:xfrm>
        </p:grpSpPr>
        <p:sp>
          <p:nvSpPr>
            <p:cNvPr id="102" name="Rounded Rectangle 101"/>
            <p:cNvSpPr/>
            <p:nvPr/>
          </p:nvSpPr>
          <p:spPr bwMode="auto">
            <a:xfrm>
              <a:off x="8026304" y="5016248"/>
              <a:ext cx="1562783" cy="644852"/>
            </a:xfrm>
            <a:prstGeom prst="roundRect">
              <a:avLst>
                <a:gd name="adj" fmla="val 11704"/>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544939" y="5075918"/>
              <a:ext cx="525513" cy="525513"/>
            </a:xfrm>
            <a:prstGeom prst="rect">
              <a:avLst/>
            </a:prstGeom>
          </p:spPr>
        </p:pic>
      </p:grpSp>
      <p:grpSp>
        <p:nvGrpSpPr>
          <p:cNvPr id="106" name="Group 105"/>
          <p:cNvGrpSpPr/>
          <p:nvPr/>
        </p:nvGrpSpPr>
        <p:grpSpPr>
          <a:xfrm>
            <a:off x="4435624" y="5638800"/>
            <a:ext cx="3311540" cy="694552"/>
            <a:chOff x="4408729" y="4834352"/>
            <a:chExt cx="3311540" cy="694552"/>
          </a:xfrm>
        </p:grpSpPr>
        <p:pic>
          <p:nvPicPr>
            <p:cNvPr id="107" name="Picture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108" name="Picture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2243361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xit" presetSubtype="0" fill="hold" grpId="0" nodeType="afterEffect">
                                  <p:stCondLst>
                                    <p:cond delay="250"/>
                                  </p:stCondLst>
                                  <p:childTnLst>
                                    <p:animEffect transition="out" filter="fade">
                                      <p:cBhvr>
                                        <p:cTn id="10" dur="500"/>
                                        <p:tgtEl>
                                          <p:spTgt spid="78"/>
                                        </p:tgtEl>
                                      </p:cBhvr>
                                    </p:animEffect>
                                    <p:set>
                                      <p:cBhvr>
                                        <p:cTn id="11" dur="1" fill="hold">
                                          <p:stCondLst>
                                            <p:cond delay="499"/>
                                          </p:stCondLst>
                                        </p:cTn>
                                        <p:tgtEl>
                                          <p:spTgt spid="78"/>
                                        </p:tgtEl>
                                        <p:attrNameLst>
                                          <p:attrName>style.visibility</p:attrName>
                                        </p:attrNameLst>
                                      </p:cBhvr>
                                      <p:to>
                                        <p:strVal val="hidden"/>
                                      </p:to>
                                    </p:set>
                                  </p:childTnLst>
                                </p:cTn>
                              </p:par>
                            </p:childTnLst>
                          </p:cTn>
                        </p:par>
                        <p:par>
                          <p:cTn id="12" fill="hold">
                            <p:stCondLst>
                              <p:cond delay="1250"/>
                            </p:stCondLst>
                            <p:childTnLst>
                              <p:par>
                                <p:cTn id="13" presetID="10" presetClass="entr" presetSubtype="0" fill="hold" nodeType="after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2250"/>
                            </p:stCondLst>
                            <p:childTnLst>
                              <p:par>
                                <p:cTn id="17" presetID="10" presetClass="entr" presetSubtype="0" fill="hold" nodeType="afterEffect">
                                  <p:stCondLst>
                                    <p:cond delay="25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childTnLst>
                          </p:cTn>
                        </p:par>
                        <p:par>
                          <p:cTn id="20" fill="hold">
                            <p:stCondLst>
                              <p:cond delay="3000"/>
                            </p:stCondLst>
                            <p:childTnLst>
                              <p:par>
                                <p:cTn id="21" presetID="42" presetClass="entr" presetSubtype="0" fill="hold" nodeType="afterEffect">
                                  <p:stCondLst>
                                    <p:cond delay="25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1000"/>
                                        <p:tgtEl>
                                          <p:spTgt spid="68"/>
                                        </p:tgtEl>
                                      </p:cBhvr>
                                    </p:animEffect>
                                    <p:anim calcmode="lin" valueType="num">
                                      <p:cBhvr>
                                        <p:cTn id="24" dur="1000" fill="hold"/>
                                        <p:tgtEl>
                                          <p:spTgt spid="68"/>
                                        </p:tgtEl>
                                        <p:attrNameLst>
                                          <p:attrName>ppt_x</p:attrName>
                                        </p:attrNameLst>
                                      </p:cBhvr>
                                      <p:tavLst>
                                        <p:tav tm="0">
                                          <p:val>
                                            <p:strVal val="#ppt_x"/>
                                          </p:val>
                                        </p:tav>
                                        <p:tav tm="100000">
                                          <p:val>
                                            <p:strVal val="#ppt_x"/>
                                          </p:val>
                                        </p:tav>
                                      </p:tavLst>
                                    </p:anim>
                                    <p:anim calcmode="lin" valueType="num">
                                      <p:cBhvr>
                                        <p:cTn id="25" dur="1000" fill="hold"/>
                                        <p:tgtEl>
                                          <p:spTgt spid="68"/>
                                        </p:tgtEl>
                                        <p:attrNameLst>
                                          <p:attrName>ppt_y</p:attrName>
                                        </p:attrNameLst>
                                      </p:cBhvr>
                                      <p:tavLst>
                                        <p:tav tm="0">
                                          <p:val>
                                            <p:strVal val="#ppt_y+.1"/>
                                          </p:val>
                                        </p:tav>
                                        <p:tav tm="100000">
                                          <p:val>
                                            <p:strVal val="#ppt_y"/>
                                          </p:val>
                                        </p:tav>
                                      </p:tavLst>
                                    </p:anim>
                                  </p:childTnLst>
                                </p:cTn>
                              </p:par>
                            </p:childTnLst>
                          </p:cTn>
                        </p:par>
                        <p:par>
                          <p:cTn id="26" fill="hold">
                            <p:stCondLst>
                              <p:cond delay="4250"/>
                            </p:stCondLst>
                            <p:childTnLst>
                              <p:par>
                                <p:cTn id="27" presetID="10" presetClass="exit" presetSubtype="0" fill="hold" nodeType="afterEffect">
                                  <p:stCondLst>
                                    <p:cond delay="750"/>
                                  </p:stCondLst>
                                  <p:childTnLst>
                                    <p:animEffect transition="out" filter="fade">
                                      <p:cBhvr>
                                        <p:cTn id="28" dur="500"/>
                                        <p:tgtEl>
                                          <p:spTgt spid="68"/>
                                        </p:tgtEl>
                                      </p:cBhvr>
                                    </p:animEffect>
                                    <p:set>
                                      <p:cBhvr>
                                        <p:cTn id="29" dur="1" fill="hold">
                                          <p:stCondLst>
                                            <p:cond delay="499"/>
                                          </p:stCondLst>
                                        </p:cTn>
                                        <p:tgtEl>
                                          <p:spTgt spid="68"/>
                                        </p:tgtEl>
                                        <p:attrNameLst>
                                          <p:attrName>style.visibility</p:attrName>
                                        </p:attrNameLst>
                                      </p:cBhvr>
                                      <p:to>
                                        <p:strVal val="hidden"/>
                                      </p:to>
                                    </p:set>
                                  </p:childTnLst>
                                </p:cTn>
                              </p:par>
                            </p:childTnLst>
                          </p:cTn>
                        </p:par>
                        <p:par>
                          <p:cTn id="30" fill="hold">
                            <p:stCondLst>
                              <p:cond delay="5500"/>
                            </p:stCondLst>
                            <p:childTnLst>
                              <p:par>
                                <p:cTn id="31" presetID="10" presetClass="entr" presetSubtype="0" fill="hold" nodeType="after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childTnLst>
                          </p:cTn>
                        </p:par>
                        <p:par>
                          <p:cTn id="34" fill="hold">
                            <p:stCondLst>
                              <p:cond delay="6000"/>
                            </p:stCondLst>
                            <p:childTnLst>
                              <p:par>
                                <p:cTn id="35" presetID="22" presetClass="entr" presetSubtype="8"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childTnLst>
                          </p:cTn>
                        </p:par>
                        <p:par>
                          <p:cTn id="38" fill="hold">
                            <p:stCondLst>
                              <p:cond delay="6500"/>
                            </p:stCondLst>
                            <p:childTnLst>
                              <p:par>
                                <p:cTn id="39" presetID="10" presetClass="exit" presetSubtype="0" fill="hold" nodeType="afterEffect">
                                  <p:stCondLst>
                                    <p:cond delay="0"/>
                                  </p:stCondLst>
                                  <p:childTnLst>
                                    <p:animEffect transition="out" filter="fade">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04"/>
                                        </p:tgtEl>
                                      </p:cBhvr>
                                    </p:animEffect>
                                    <p:set>
                                      <p:cBhvr>
                                        <p:cTn id="44" dur="1" fill="hold">
                                          <p:stCondLst>
                                            <p:cond delay="499"/>
                                          </p:stCondLst>
                                        </p:cTn>
                                        <p:tgtEl>
                                          <p:spTgt spid="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p:cNvSpPr>
            <a:spLocks/>
          </p:cNvSpPr>
          <p:nvPr/>
        </p:nvSpPr>
        <p:spPr bwMode="auto">
          <a:xfrm>
            <a:off x="6958861" y="3345976"/>
            <a:ext cx="4240276" cy="2842024"/>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3788" fontAlgn="base">
              <a:spcBef>
                <a:spcPct val="0"/>
              </a:spcBef>
              <a:spcAft>
                <a:spcPct val="0"/>
              </a:spcAft>
            </a:pPr>
            <a:endParaRPr lang="en-US" dirty="0">
              <a:ln>
                <a:solidFill>
                  <a:schemeClr val="bg1">
                    <a:alpha val="0"/>
                  </a:schemeClr>
                </a:solidFill>
              </a:ln>
              <a:solidFill>
                <a:srgbClr val="595959"/>
              </a:solidFill>
              <a:latin typeface="Segoe UI Light" pitchFamily="34" charset="0"/>
            </a:endParaRPr>
          </a:p>
        </p:txBody>
      </p:sp>
      <p:sp>
        <p:nvSpPr>
          <p:cNvPr id="2" name="Title 1"/>
          <p:cNvSpPr>
            <a:spLocks noGrp="1"/>
          </p:cNvSpPr>
          <p:nvPr>
            <p:ph type="title"/>
          </p:nvPr>
        </p:nvSpPr>
        <p:spPr/>
        <p:txBody>
          <a:bodyPr/>
          <a:lstStyle/>
          <a:p>
            <a:r>
              <a:rPr lang="en-US" dirty="0" smtClean="0"/>
              <a:t>Microsoft Azure Storage</a:t>
            </a:r>
            <a:endParaRPr lang="en-US" dirty="0"/>
          </a:p>
        </p:txBody>
      </p:sp>
      <p:sp>
        <p:nvSpPr>
          <p:cNvPr id="3" name="Content Placeholder 2"/>
          <p:cNvSpPr>
            <a:spLocks noGrp="1"/>
          </p:cNvSpPr>
          <p:nvPr>
            <p:ph type="body" sz="quarter" idx="10"/>
          </p:nvPr>
        </p:nvSpPr>
        <p:spPr>
          <a:xfrm>
            <a:off x="519112" y="1447799"/>
            <a:ext cx="11149013" cy="3000821"/>
          </a:xfrm>
        </p:spPr>
        <p:txBody>
          <a:bodyPr/>
          <a:lstStyle/>
          <a:p>
            <a:r>
              <a:rPr lang="en-US" dirty="0" smtClean="0">
                <a:solidFill>
                  <a:schemeClr val="accent2">
                    <a:alpha val="99000"/>
                  </a:schemeClr>
                </a:solidFill>
              </a:rPr>
              <a:t>Storage in the Cloud</a:t>
            </a:r>
          </a:p>
          <a:p>
            <a:pPr lvl="1"/>
            <a:r>
              <a:rPr lang="en-US" dirty="0" smtClean="0"/>
              <a:t>Scalable, durable, and available</a:t>
            </a:r>
          </a:p>
          <a:p>
            <a:pPr lvl="1"/>
            <a:r>
              <a:rPr lang="en-US" dirty="0" smtClean="0"/>
              <a:t>Anywhere at anytime access</a:t>
            </a:r>
          </a:p>
          <a:p>
            <a:pPr lvl="1"/>
            <a:r>
              <a:rPr lang="en-US" dirty="0" smtClean="0"/>
              <a:t>Only pay for what the service uses</a:t>
            </a:r>
          </a:p>
          <a:p>
            <a:pPr lvl="1"/>
            <a:endParaRPr lang="en-US" dirty="0" smtClean="0"/>
          </a:p>
          <a:p>
            <a:r>
              <a:rPr lang="en-US" dirty="0">
                <a:solidFill>
                  <a:schemeClr val="accent2">
                    <a:alpha val="99000"/>
                  </a:schemeClr>
                </a:solidFill>
              </a:rPr>
              <a:t>Exposed via </a:t>
            </a:r>
            <a:r>
              <a:rPr lang="en-US" dirty="0" err="1">
                <a:solidFill>
                  <a:schemeClr val="accent2">
                    <a:alpha val="99000"/>
                  </a:schemeClr>
                </a:solidFill>
              </a:rPr>
              <a:t>RESTful</a:t>
            </a:r>
            <a:r>
              <a:rPr lang="en-US" dirty="0">
                <a:solidFill>
                  <a:schemeClr val="accent2">
                    <a:alpha val="99000"/>
                  </a:schemeClr>
                </a:solidFill>
              </a:rPr>
              <a:t> Web Services</a:t>
            </a:r>
          </a:p>
          <a:p>
            <a:pPr lvl="1"/>
            <a:r>
              <a:rPr lang="en-US" dirty="0" smtClean="0"/>
              <a:t>Use from Windows Azure Compute</a:t>
            </a:r>
          </a:p>
          <a:p>
            <a:pPr lvl="1"/>
            <a:r>
              <a:rPr lang="en-US" dirty="0" smtClean="0"/>
              <a:t>Use from anywhere on the internet</a:t>
            </a:r>
            <a:endParaRPr lang="en-US" dirty="0"/>
          </a:p>
        </p:txBody>
      </p:sp>
      <p:grpSp>
        <p:nvGrpSpPr>
          <p:cNvPr id="23" name="Group 22"/>
          <p:cNvGrpSpPr/>
          <p:nvPr/>
        </p:nvGrpSpPr>
        <p:grpSpPr>
          <a:xfrm>
            <a:off x="8364517" y="4201042"/>
            <a:ext cx="1428726" cy="1593178"/>
            <a:chOff x="4787900" y="1978025"/>
            <a:chExt cx="2606676" cy="2906713"/>
          </a:xfrm>
        </p:grpSpPr>
        <p:sp>
          <p:nvSpPr>
            <p:cNvPr id="19" name="Freeform 14"/>
            <p:cNvSpPr>
              <a:spLocks noEditPoints="1"/>
            </p:cNvSpPr>
            <p:nvPr/>
          </p:nvSpPr>
          <p:spPr bwMode="auto">
            <a:xfrm>
              <a:off x="4787900" y="2905125"/>
              <a:ext cx="1979613" cy="1979613"/>
            </a:xfrm>
            <a:custGeom>
              <a:avLst/>
              <a:gdLst>
                <a:gd name="T0" fmla="*/ 1247 w 1247"/>
                <a:gd name="T1" fmla="*/ 1003 h 1247"/>
                <a:gd name="T2" fmla="*/ 657 w 1247"/>
                <a:gd name="T3" fmla="*/ 1247 h 1247"/>
                <a:gd name="T4" fmla="*/ 657 w 1247"/>
                <a:gd name="T5" fmla="*/ 517 h 1247"/>
                <a:gd name="T6" fmla="*/ 1247 w 1247"/>
                <a:gd name="T7" fmla="*/ 271 h 1247"/>
                <a:gd name="T8" fmla="*/ 1247 w 1247"/>
                <a:gd name="T9" fmla="*/ 1003 h 1247"/>
                <a:gd name="T10" fmla="*/ 1247 w 1247"/>
                <a:gd name="T11" fmla="*/ 1003 h 1247"/>
                <a:gd name="T12" fmla="*/ 1247 w 1247"/>
                <a:gd name="T13" fmla="*/ 1003 h 1247"/>
                <a:gd name="T14" fmla="*/ 588 w 1247"/>
                <a:gd name="T15" fmla="*/ 517 h 1247"/>
                <a:gd name="T16" fmla="*/ 0 w 1247"/>
                <a:gd name="T17" fmla="*/ 271 h 1247"/>
                <a:gd name="T18" fmla="*/ 0 w 1247"/>
                <a:gd name="T19" fmla="*/ 1003 h 1247"/>
                <a:gd name="T20" fmla="*/ 588 w 1247"/>
                <a:gd name="T21" fmla="*/ 1247 h 1247"/>
                <a:gd name="T22" fmla="*/ 588 w 1247"/>
                <a:gd name="T23" fmla="*/ 517 h 1247"/>
                <a:gd name="T24" fmla="*/ 588 w 1247"/>
                <a:gd name="T25" fmla="*/ 517 h 1247"/>
                <a:gd name="T26" fmla="*/ 588 w 1247"/>
                <a:gd name="T27" fmla="*/ 517 h 1247"/>
                <a:gd name="T28" fmla="*/ 621 w 1247"/>
                <a:gd name="T29" fmla="*/ 0 h 1247"/>
                <a:gd name="T30" fmla="*/ 0 w 1247"/>
                <a:gd name="T31" fmla="*/ 222 h 1247"/>
                <a:gd name="T32" fmla="*/ 621 w 1247"/>
                <a:gd name="T33" fmla="*/ 472 h 1247"/>
                <a:gd name="T34" fmla="*/ 1247 w 1247"/>
                <a:gd name="T35" fmla="*/ 222 h 1247"/>
                <a:gd name="T36" fmla="*/ 621 w 1247"/>
                <a:gd name="T37" fmla="*/ 0 h 1247"/>
                <a:gd name="T38" fmla="*/ 621 w 1247"/>
                <a:gd name="T39" fmla="*/ 0 h 1247"/>
                <a:gd name="T40" fmla="*/ 621 w 1247"/>
                <a:gd name="T4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47" h="1247">
                  <a:moveTo>
                    <a:pt x="1247" y="1003"/>
                  </a:moveTo>
                  <a:lnTo>
                    <a:pt x="657" y="1247"/>
                  </a:lnTo>
                  <a:lnTo>
                    <a:pt x="657" y="517"/>
                  </a:lnTo>
                  <a:lnTo>
                    <a:pt x="1247" y="271"/>
                  </a:lnTo>
                  <a:lnTo>
                    <a:pt x="1247" y="1003"/>
                  </a:lnTo>
                  <a:lnTo>
                    <a:pt x="1247" y="1003"/>
                  </a:lnTo>
                  <a:lnTo>
                    <a:pt x="1247" y="1003"/>
                  </a:lnTo>
                  <a:close/>
                  <a:moveTo>
                    <a:pt x="588" y="517"/>
                  </a:moveTo>
                  <a:lnTo>
                    <a:pt x="0" y="271"/>
                  </a:lnTo>
                  <a:lnTo>
                    <a:pt x="0" y="1003"/>
                  </a:lnTo>
                  <a:lnTo>
                    <a:pt x="588" y="1247"/>
                  </a:lnTo>
                  <a:lnTo>
                    <a:pt x="588" y="517"/>
                  </a:lnTo>
                  <a:lnTo>
                    <a:pt x="588" y="517"/>
                  </a:lnTo>
                  <a:lnTo>
                    <a:pt x="588" y="517"/>
                  </a:lnTo>
                  <a:close/>
                  <a:moveTo>
                    <a:pt x="621" y="0"/>
                  </a:moveTo>
                  <a:lnTo>
                    <a:pt x="0" y="222"/>
                  </a:lnTo>
                  <a:lnTo>
                    <a:pt x="621" y="472"/>
                  </a:lnTo>
                  <a:lnTo>
                    <a:pt x="1247" y="222"/>
                  </a:lnTo>
                  <a:lnTo>
                    <a:pt x="621" y="0"/>
                  </a:lnTo>
                  <a:lnTo>
                    <a:pt x="621" y="0"/>
                  </a:lnTo>
                  <a:lnTo>
                    <a:pt x="621"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5"/>
            <p:cNvSpPr>
              <a:spLocks/>
            </p:cNvSpPr>
            <p:nvPr/>
          </p:nvSpPr>
          <p:spPr bwMode="auto">
            <a:xfrm>
              <a:off x="5591175" y="1978025"/>
              <a:ext cx="1803400" cy="682625"/>
            </a:xfrm>
            <a:custGeom>
              <a:avLst/>
              <a:gdLst>
                <a:gd name="T0" fmla="*/ 1136 w 1136"/>
                <a:gd name="T1" fmla="*/ 204 h 430"/>
                <a:gd name="T2" fmla="*/ 566 w 1136"/>
                <a:gd name="T3" fmla="*/ 0 h 430"/>
                <a:gd name="T4" fmla="*/ 0 w 1136"/>
                <a:gd name="T5" fmla="*/ 204 h 430"/>
                <a:gd name="T6" fmla="*/ 566 w 1136"/>
                <a:gd name="T7" fmla="*/ 430 h 430"/>
                <a:gd name="T8" fmla="*/ 1136 w 1136"/>
                <a:gd name="T9" fmla="*/ 204 h 430"/>
              </a:gdLst>
              <a:ahLst/>
              <a:cxnLst>
                <a:cxn ang="0">
                  <a:pos x="T0" y="T1"/>
                </a:cxn>
                <a:cxn ang="0">
                  <a:pos x="T2" y="T3"/>
                </a:cxn>
                <a:cxn ang="0">
                  <a:pos x="T4" y="T5"/>
                </a:cxn>
                <a:cxn ang="0">
                  <a:pos x="T6" y="T7"/>
                </a:cxn>
                <a:cxn ang="0">
                  <a:pos x="T8" y="T9"/>
                </a:cxn>
              </a:cxnLst>
              <a:rect l="0" t="0" r="r" b="b"/>
              <a:pathLst>
                <a:path w="1136" h="430">
                  <a:moveTo>
                    <a:pt x="1136" y="204"/>
                  </a:moveTo>
                  <a:lnTo>
                    <a:pt x="566" y="0"/>
                  </a:lnTo>
                  <a:lnTo>
                    <a:pt x="0" y="204"/>
                  </a:lnTo>
                  <a:lnTo>
                    <a:pt x="566" y="430"/>
                  </a:lnTo>
                  <a:lnTo>
                    <a:pt x="1136" y="204"/>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6"/>
            <p:cNvSpPr>
              <a:spLocks/>
            </p:cNvSpPr>
            <p:nvPr/>
          </p:nvSpPr>
          <p:spPr bwMode="auto">
            <a:xfrm>
              <a:off x="6538913" y="2371725"/>
              <a:ext cx="855663" cy="1293813"/>
            </a:xfrm>
            <a:custGeom>
              <a:avLst/>
              <a:gdLst>
                <a:gd name="T0" fmla="*/ 0 w 539"/>
                <a:gd name="T1" fmla="*/ 459 h 815"/>
                <a:gd name="T2" fmla="*/ 175 w 539"/>
                <a:gd name="T3" fmla="*/ 522 h 815"/>
                <a:gd name="T4" fmla="*/ 175 w 539"/>
                <a:gd name="T5" fmla="*/ 815 h 815"/>
                <a:gd name="T6" fmla="*/ 539 w 539"/>
                <a:gd name="T7" fmla="*/ 666 h 815"/>
                <a:gd name="T8" fmla="*/ 539 w 539"/>
                <a:gd name="T9" fmla="*/ 0 h 815"/>
                <a:gd name="T10" fmla="*/ 0 w 539"/>
                <a:gd name="T11" fmla="*/ 225 h 815"/>
                <a:gd name="T12" fmla="*/ 0 w 539"/>
                <a:gd name="T13" fmla="*/ 459 h 815"/>
              </a:gdLst>
              <a:ahLst/>
              <a:cxnLst>
                <a:cxn ang="0">
                  <a:pos x="T0" y="T1"/>
                </a:cxn>
                <a:cxn ang="0">
                  <a:pos x="T2" y="T3"/>
                </a:cxn>
                <a:cxn ang="0">
                  <a:pos x="T4" y="T5"/>
                </a:cxn>
                <a:cxn ang="0">
                  <a:pos x="T6" y="T7"/>
                </a:cxn>
                <a:cxn ang="0">
                  <a:pos x="T8" y="T9"/>
                </a:cxn>
                <a:cxn ang="0">
                  <a:pos x="T10" y="T11"/>
                </a:cxn>
                <a:cxn ang="0">
                  <a:pos x="T12" y="T13"/>
                </a:cxn>
              </a:cxnLst>
              <a:rect l="0" t="0" r="r" b="b"/>
              <a:pathLst>
                <a:path w="539" h="815">
                  <a:moveTo>
                    <a:pt x="0" y="459"/>
                  </a:moveTo>
                  <a:lnTo>
                    <a:pt x="175" y="522"/>
                  </a:lnTo>
                  <a:lnTo>
                    <a:pt x="175" y="815"/>
                  </a:lnTo>
                  <a:lnTo>
                    <a:pt x="539" y="666"/>
                  </a:lnTo>
                  <a:lnTo>
                    <a:pt x="539" y="0"/>
                  </a:lnTo>
                  <a:lnTo>
                    <a:pt x="0" y="225"/>
                  </a:lnTo>
                  <a:lnTo>
                    <a:pt x="0" y="45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7"/>
            <p:cNvSpPr>
              <a:spLocks/>
            </p:cNvSpPr>
            <p:nvPr/>
          </p:nvSpPr>
          <p:spPr bwMode="auto">
            <a:xfrm>
              <a:off x="5591175" y="2371725"/>
              <a:ext cx="850900" cy="693738"/>
            </a:xfrm>
            <a:custGeom>
              <a:avLst/>
              <a:gdLst>
                <a:gd name="T0" fmla="*/ 120 w 536"/>
                <a:gd name="T1" fmla="*/ 291 h 437"/>
                <a:gd name="T2" fmla="*/ 536 w 536"/>
                <a:gd name="T3" fmla="*/ 437 h 437"/>
                <a:gd name="T4" fmla="*/ 536 w 536"/>
                <a:gd name="T5" fmla="*/ 225 h 437"/>
                <a:gd name="T6" fmla="*/ 0 w 536"/>
                <a:gd name="T7" fmla="*/ 0 h 437"/>
                <a:gd name="T8" fmla="*/ 0 w 536"/>
                <a:gd name="T9" fmla="*/ 331 h 437"/>
                <a:gd name="T10" fmla="*/ 120 w 536"/>
                <a:gd name="T11" fmla="*/ 291 h 437"/>
              </a:gdLst>
              <a:ahLst/>
              <a:cxnLst>
                <a:cxn ang="0">
                  <a:pos x="T0" y="T1"/>
                </a:cxn>
                <a:cxn ang="0">
                  <a:pos x="T2" y="T3"/>
                </a:cxn>
                <a:cxn ang="0">
                  <a:pos x="T4" y="T5"/>
                </a:cxn>
                <a:cxn ang="0">
                  <a:pos x="T6" y="T7"/>
                </a:cxn>
                <a:cxn ang="0">
                  <a:pos x="T8" y="T9"/>
                </a:cxn>
                <a:cxn ang="0">
                  <a:pos x="T10" y="T11"/>
                </a:cxn>
              </a:cxnLst>
              <a:rect l="0" t="0" r="r" b="b"/>
              <a:pathLst>
                <a:path w="536" h="437">
                  <a:moveTo>
                    <a:pt x="120" y="291"/>
                  </a:moveTo>
                  <a:lnTo>
                    <a:pt x="536" y="437"/>
                  </a:lnTo>
                  <a:lnTo>
                    <a:pt x="536" y="225"/>
                  </a:lnTo>
                  <a:lnTo>
                    <a:pt x="0" y="0"/>
                  </a:lnTo>
                  <a:lnTo>
                    <a:pt x="0" y="331"/>
                  </a:lnTo>
                  <a:lnTo>
                    <a:pt x="120" y="291"/>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6489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246495"/>
          </a:xfrm>
        </p:spPr>
        <p:txBody>
          <a:bodyPr/>
          <a:lstStyle/>
          <a:p>
            <a:r>
              <a:rPr lang="en-US" dirty="0" smtClean="0"/>
              <a:t>Windows Azure </a:t>
            </a:r>
            <a:r>
              <a:rPr lang="en-US" dirty="0"/>
              <a:t>Storage Account</a:t>
            </a:r>
            <a:br>
              <a:rPr lang="en-US" dirty="0"/>
            </a:br>
            <a:r>
              <a:rPr lang="en-US" sz="3600" dirty="0">
                <a:solidFill>
                  <a:schemeClr val="tx1">
                    <a:lumMod val="90000"/>
                    <a:lumOff val="10000"/>
                    <a:alpha val="99000"/>
                  </a:schemeClr>
                </a:solidFill>
              </a:rPr>
              <a:t>User specified globally unique account name</a:t>
            </a:r>
          </a:p>
        </p:txBody>
      </p:sp>
      <p:pic>
        <p:nvPicPr>
          <p:cNvPr id="24" name="Picture 6" descr="\\server3\InternalBin\Resource DVD\DVD_ART36\Artwork_Imagery\Icons - Illustrations\Maps Globes\world map Transparent blue.png"/>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a:fillRect/>
          </a:stretch>
        </p:blipFill>
        <p:spPr bwMode="auto">
          <a:xfrm>
            <a:off x="3" y="2736320"/>
            <a:ext cx="4799013" cy="3878227"/>
          </a:xfrm>
          <a:prstGeom prst="rect">
            <a:avLst/>
          </a:prstGeom>
          <a:noFill/>
        </p:spPr>
      </p:pic>
      <p:pic>
        <p:nvPicPr>
          <p:cNvPr id="25" name="Picture 24" descr="\\server3\InternalBin\Resource DVD\DVD_ART36\Artwork_Imagery\Icons - Illustrations\Maps Globes\world map Transparent blue.png"/>
          <p:cNvPicPr>
            <a:picLocks noChangeAspect="1" noChangeArrowheads="1"/>
          </p:cNvPicPr>
          <p:nvPr/>
        </p:nvPicPr>
        <p:blipFill>
          <a:blip r:embed="rId5" cstate="screen">
            <a:duotone>
              <a:prstClr val="black"/>
              <a:schemeClr val="tx2">
                <a:tint val="45000"/>
                <a:satMod val="400000"/>
              </a:schemeClr>
            </a:duotone>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4810126" y="2745845"/>
            <a:ext cx="2590800" cy="3878227"/>
          </a:xfrm>
          <a:prstGeom prst="rect">
            <a:avLst/>
          </a:prstGeom>
          <a:noFill/>
        </p:spPr>
      </p:pic>
      <p:pic>
        <p:nvPicPr>
          <p:cNvPr id="26" name="Picture 6" descr="\\server3\InternalBin\Resource DVD\DVD_ART36\Artwork_Imagery\Icons - Illustrations\Maps Globes\world map Transparent blue.png"/>
          <p:cNvPicPr>
            <a:picLocks noChangeAspect="1" noChangeArrowheads="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rcRect r="-1748"/>
          <a:stretch>
            <a:fillRect/>
          </a:stretch>
        </p:blipFill>
        <p:spPr bwMode="auto">
          <a:xfrm>
            <a:off x="7410453" y="2745845"/>
            <a:ext cx="4778375" cy="3878227"/>
          </a:xfrm>
          <a:prstGeom prst="rect">
            <a:avLst/>
          </a:prstGeom>
          <a:noFill/>
        </p:spPr>
      </p:pic>
      <p:cxnSp>
        <p:nvCxnSpPr>
          <p:cNvPr id="27" name="Straight Connector 26"/>
          <p:cNvCxnSpPr/>
          <p:nvPr/>
        </p:nvCxnSpPr>
        <p:spPr>
          <a:xfrm>
            <a:off x="4810126" y="2409227"/>
            <a:ext cx="0" cy="4114800"/>
          </a:xfrm>
          <a:prstGeom prst="line">
            <a:avLst/>
          </a:prstGeom>
          <a:ln>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389812" y="2409227"/>
            <a:ext cx="0" cy="4114800"/>
          </a:xfrm>
          <a:prstGeom prst="line">
            <a:avLst/>
          </a:prstGeom>
          <a:ln>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bwMode="auto">
          <a:xfrm>
            <a:off x="3" y="4317473"/>
            <a:ext cx="12188824" cy="3076575"/>
          </a:xfrm>
          <a:prstGeom prst="rect">
            <a:avLst/>
          </a:prstGeom>
          <a:gradFill flip="none" rotWithShape="1">
            <a:gsLst>
              <a:gs pos="0">
                <a:schemeClr val="bg1">
                  <a:alpha val="0"/>
                </a:schemeClr>
              </a:gs>
              <a:gs pos="46000">
                <a:schemeClr val="bg1">
                  <a:alpha val="20000"/>
                </a:schemeClr>
              </a:gs>
              <a:gs pos="100000">
                <a:schemeClr val="bg1">
                  <a:alpha val="45000"/>
                </a:schemeClr>
              </a:gs>
            </a:gsLst>
            <a:lin ang="5400000" scaled="0"/>
            <a:tileRect/>
          </a:gra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a:endParaRPr lang="en-US" sz="3200" spc="-67" dirty="0">
              <a:gradFill>
                <a:gsLst>
                  <a:gs pos="0">
                    <a:srgbClr val="000000"/>
                  </a:gs>
                  <a:gs pos="100000">
                    <a:srgbClr val="000000"/>
                  </a:gs>
                </a:gsLst>
                <a:lin ang="5400000" scaled="0"/>
              </a:gradFill>
            </a:endParaRPr>
          </a:p>
        </p:txBody>
      </p:sp>
      <p:grpSp>
        <p:nvGrpSpPr>
          <p:cNvPr id="34" name="Group 33"/>
          <p:cNvGrpSpPr/>
          <p:nvPr/>
        </p:nvGrpSpPr>
        <p:grpSpPr>
          <a:xfrm>
            <a:off x="2051630" y="3424849"/>
            <a:ext cx="1786840" cy="536697"/>
            <a:chOff x="8718270" y="3152204"/>
            <a:chExt cx="2762610" cy="829780"/>
          </a:xfrm>
          <a:effectLst>
            <a:outerShdw blurRad="76200" dir="18900000" sy="23000" kx="-1200000" algn="bl" rotWithShape="0">
              <a:prstClr val="black">
                <a:alpha val="20000"/>
              </a:prstClr>
            </a:outerShdw>
          </a:effectLst>
        </p:grpSpPr>
        <p:grpSp>
          <p:nvGrpSpPr>
            <p:cNvPr id="41" name="Group 40"/>
            <p:cNvGrpSpPr/>
            <p:nvPr/>
          </p:nvGrpSpPr>
          <p:grpSpPr>
            <a:xfrm>
              <a:off x="8718270" y="3152204"/>
              <a:ext cx="2762610" cy="829780"/>
              <a:chOff x="8069942" y="-247775"/>
              <a:chExt cx="2762610" cy="829780"/>
            </a:xfrm>
          </p:grpSpPr>
          <p:sp>
            <p:nvSpPr>
              <p:cNvPr id="43" name="Rectangle 42"/>
              <p:cNvSpPr/>
              <p:nvPr/>
            </p:nvSpPr>
            <p:spPr bwMode="auto">
              <a:xfrm>
                <a:off x="8072519" y="-247775"/>
                <a:ext cx="2760033"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44" name="Isosceles Triangle 43"/>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42" name="TextBox 41"/>
            <p:cNvSpPr txBox="1"/>
            <p:nvPr/>
          </p:nvSpPr>
          <p:spPr>
            <a:xfrm>
              <a:off x="8874018" y="3266409"/>
              <a:ext cx="2092349"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alpha val="99000"/>
                    </a:schemeClr>
                  </a:solidFill>
                </a:rPr>
                <a:t>North Central US</a:t>
              </a:r>
            </a:p>
          </p:txBody>
        </p:sp>
      </p:grpSp>
      <p:grpSp>
        <p:nvGrpSpPr>
          <p:cNvPr id="50" name="Group 49"/>
          <p:cNvGrpSpPr/>
          <p:nvPr/>
        </p:nvGrpSpPr>
        <p:grpSpPr>
          <a:xfrm>
            <a:off x="5602046" y="3315252"/>
            <a:ext cx="1785173" cy="536697"/>
            <a:chOff x="8720847" y="3152204"/>
            <a:chExt cx="2760033" cy="829780"/>
          </a:xfrm>
          <a:effectLst>
            <a:outerShdw blurRad="76200" dir="18900000" sy="23000" kx="-1200000" algn="bl" rotWithShape="0">
              <a:prstClr val="black">
                <a:alpha val="20000"/>
              </a:prstClr>
            </a:outerShdw>
          </a:effectLst>
        </p:grpSpPr>
        <p:grpSp>
          <p:nvGrpSpPr>
            <p:cNvPr id="51" name="Group 50"/>
            <p:cNvGrpSpPr/>
            <p:nvPr/>
          </p:nvGrpSpPr>
          <p:grpSpPr>
            <a:xfrm>
              <a:off x="8720847" y="3152204"/>
              <a:ext cx="2760033" cy="829780"/>
              <a:chOff x="8072519" y="-247775"/>
              <a:chExt cx="2760033" cy="829780"/>
            </a:xfrm>
          </p:grpSpPr>
          <p:sp>
            <p:nvSpPr>
              <p:cNvPr id="53" name="Rectangle 52"/>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54" name="Isosceles Triangle 53"/>
              <p:cNvSpPr/>
              <p:nvPr/>
            </p:nvSpPr>
            <p:spPr bwMode="auto">
              <a:xfrm rot="5400000">
                <a:off x="7866930" y="64918"/>
                <a:ext cx="722676"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52" name="TextBox 51"/>
            <p:cNvSpPr txBox="1"/>
            <p:nvPr/>
          </p:nvSpPr>
          <p:spPr>
            <a:xfrm>
              <a:off x="8874018" y="3266409"/>
              <a:ext cx="2065881"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Northern Europe</a:t>
              </a:r>
            </a:p>
          </p:txBody>
        </p:sp>
      </p:grpSp>
      <p:grpSp>
        <p:nvGrpSpPr>
          <p:cNvPr id="55" name="Group 54"/>
          <p:cNvGrpSpPr/>
          <p:nvPr/>
        </p:nvGrpSpPr>
        <p:grpSpPr>
          <a:xfrm>
            <a:off x="6140466" y="3703047"/>
            <a:ext cx="1786840" cy="536697"/>
            <a:chOff x="8718270" y="3152204"/>
            <a:chExt cx="2762610" cy="829780"/>
          </a:xfrm>
          <a:effectLst>
            <a:outerShdw blurRad="76200" dir="18900000" sy="23000" kx="-1200000" algn="bl" rotWithShape="0">
              <a:prstClr val="black">
                <a:alpha val="20000"/>
              </a:prstClr>
            </a:outerShdw>
          </a:effectLst>
        </p:grpSpPr>
        <p:grpSp>
          <p:nvGrpSpPr>
            <p:cNvPr id="56" name="Group 55"/>
            <p:cNvGrpSpPr/>
            <p:nvPr/>
          </p:nvGrpSpPr>
          <p:grpSpPr>
            <a:xfrm>
              <a:off x="8718270" y="3152204"/>
              <a:ext cx="2762610" cy="829780"/>
              <a:chOff x="8069942" y="-247775"/>
              <a:chExt cx="2762610" cy="829780"/>
            </a:xfrm>
          </p:grpSpPr>
          <p:sp>
            <p:nvSpPr>
              <p:cNvPr id="58" name="Rectangle 57"/>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59" name="Isosceles Triangle 58"/>
              <p:cNvSpPr/>
              <p:nvPr/>
            </p:nvSpPr>
            <p:spPr bwMode="auto">
              <a:xfrm rot="5400000">
                <a:off x="7864352" y="64918"/>
                <a:ext cx="722677"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57" name="TextBox 56"/>
            <p:cNvSpPr txBox="1"/>
            <p:nvPr/>
          </p:nvSpPr>
          <p:spPr>
            <a:xfrm>
              <a:off x="8874018" y="3266409"/>
              <a:ext cx="1949892"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Western Europe</a:t>
              </a:r>
            </a:p>
          </p:txBody>
        </p:sp>
      </p:grpSp>
      <p:grpSp>
        <p:nvGrpSpPr>
          <p:cNvPr id="60" name="Group 59"/>
          <p:cNvGrpSpPr/>
          <p:nvPr/>
        </p:nvGrpSpPr>
        <p:grpSpPr>
          <a:xfrm>
            <a:off x="9126737" y="3789933"/>
            <a:ext cx="1785173" cy="536697"/>
            <a:chOff x="8720847" y="3152204"/>
            <a:chExt cx="2760033" cy="829780"/>
          </a:xfrm>
          <a:effectLst>
            <a:outerShdw blurRad="76200" dir="18900000" sy="23000" kx="-1200000" algn="bl" rotWithShape="0">
              <a:prstClr val="black">
                <a:alpha val="20000"/>
              </a:prstClr>
            </a:outerShdw>
          </a:effectLst>
        </p:grpSpPr>
        <p:grpSp>
          <p:nvGrpSpPr>
            <p:cNvPr id="61" name="Group 60"/>
            <p:cNvGrpSpPr/>
            <p:nvPr/>
          </p:nvGrpSpPr>
          <p:grpSpPr>
            <a:xfrm>
              <a:off x="8720847" y="3152204"/>
              <a:ext cx="2760033" cy="829780"/>
              <a:chOff x="8072519" y="-247775"/>
              <a:chExt cx="2760033" cy="829780"/>
            </a:xfrm>
          </p:grpSpPr>
          <p:sp>
            <p:nvSpPr>
              <p:cNvPr id="63" name="Rectangle 62"/>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64" name="Isosceles Triangle 63"/>
              <p:cNvSpPr/>
              <p:nvPr/>
            </p:nvSpPr>
            <p:spPr bwMode="auto">
              <a:xfrm rot="5400000">
                <a:off x="7866930" y="64918"/>
                <a:ext cx="722676"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62" name="TextBox 61"/>
            <p:cNvSpPr txBox="1"/>
            <p:nvPr/>
          </p:nvSpPr>
          <p:spPr>
            <a:xfrm>
              <a:off x="8874018" y="3266409"/>
              <a:ext cx="1078097"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East Asia</a:t>
              </a:r>
            </a:p>
          </p:txBody>
        </p:sp>
      </p:grpSp>
      <p:grpSp>
        <p:nvGrpSpPr>
          <p:cNvPr id="65" name="Group 64"/>
          <p:cNvGrpSpPr/>
          <p:nvPr/>
        </p:nvGrpSpPr>
        <p:grpSpPr>
          <a:xfrm>
            <a:off x="8939989" y="4349341"/>
            <a:ext cx="1786840" cy="536697"/>
            <a:chOff x="8718270" y="3152204"/>
            <a:chExt cx="2762610" cy="829780"/>
          </a:xfrm>
          <a:effectLst>
            <a:outerShdw blurRad="76200" dir="18900000" sy="23000" kx="-1200000" algn="bl" rotWithShape="0">
              <a:prstClr val="black">
                <a:alpha val="20000"/>
              </a:prstClr>
            </a:outerShdw>
          </a:effectLst>
        </p:grpSpPr>
        <p:grpSp>
          <p:nvGrpSpPr>
            <p:cNvPr id="66" name="Group 65"/>
            <p:cNvGrpSpPr/>
            <p:nvPr/>
          </p:nvGrpSpPr>
          <p:grpSpPr>
            <a:xfrm>
              <a:off x="8718270" y="3152204"/>
              <a:ext cx="2762610" cy="829780"/>
              <a:chOff x="8069942" y="-247775"/>
              <a:chExt cx="2762610" cy="829780"/>
            </a:xfrm>
          </p:grpSpPr>
          <p:sp>
            <p:nvSpPr>
              <p:cNvPr id="68" name="Rectangle 67"/>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69" name="Isosceles Triangle 68"/>
              <p:cNvSpPr/>
              <p:nvPr/>
            </p:nvSpPr>
            <p:spPr bwMode="auto">
              <a:xfrm rot="5400000">
                <a:off x="7864352" y="64918"/>
                <a:ext cx="722677"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67" name="TextBox 66"/>
            <p:cNvSpPr txBox="1"/>
            <p:nvPr/>
          </p:nvSpPr>
          <p:spPr>
            <a:xfrm>
              <a:off x="8874018" y="3266409"/>
              <a:ext cx="1873656"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South East Asia</a:t>
              </a:r>
            </a:p>
          </p:txBody>
        </p:sp>
      </p:grpSp>
      <p:sp>
        <p:nvSpPr>
          <p:cNvPr id="75" name="TextBox 74"/>
          <p:cNvSpPr txBox="1">
            <a:spLocks noChangeArrowheads="1"/>
          </p:cNvSpPr>
          <p:nvPr/>
        </p:nvSpPr>
        <p:spPr bwMode="auto">
          <a:xfrm>
            <a:off x="283043" y="2288892"/>
            <a:ext cx="4460196" cy="492416"/>
          </a:xfrm>
          <a:prstGeom prst="rect">
            <a:avLst/>
          </a:prstGeom>
          <a:noFill/>
          <a:ln w="9525">
            <a:noFill/>
            <a:miter lim="800000"/>
            <a:headEnd/>
            <a:tailEnd/>
          </a:ln>
        </p:spPr>
        <p:txBody>
          <a:bodyPr wrap="square" lIns="121893" tIns="60947" rIns="121893" bIns="60947">
            <a:spAutoFit/>
          </a:bodyPr>
          <a:lstStyle/>
          <a:p>
            <a:pPr algn="ctr" eaLnBrk="0" hangingPunct="0"/>
            <a:r>
              <a:rPr lang="en-US" dirty="0" smtClean="0">
                <a:solidFill>
                  <a:srgbClr val="00B0F0">
                    <a:alpha val="98824"/>
                  </a:srgbClr>
                </a:solidFill>
                <a:latin typeface="Segoe UI Light" pitchFamily="34" charset="0"/>
              </a:rPr>
              <a:t>US</a:t>
            </a:r>
            <a:endParaRPr lang="en-US" dirty="0">
              <a:solidFill>
                <a:srgbClr val="00B0F0">
                  <a:alpha val="98824"/>
                </a:srgbClr>
              </a:solidFill>
              <a:latin typeface="Segoe UI Light" pitchFamily="34" charset="0"/>
            </a:endParaRPr>
          </a:p>
        </p:txBody>
      </p:sp>
      <p:sp>
        <p:nvSpPr>
          <p:cNvPr id="76" name="TextBox 9"/>
          <p:cNvSpPr txBox="1">
            <a:spLocks noChangeArrowheads="1"/>
          </p:cNvSpPr>
          <p:nvPr/>
        </p:nvSpPr>
        <p:spPr bwMode="auto">
          <a:xfrm>
            <a:off x="4640207" y="2297362"/>
            <a:ext cx="2862092" cy="492416"/>
          </a:xfrm>
          <a:prstGeom prst="rect">
            <a:avLst/>
          </a:prstGeom>
          <a:noFill/>
          <a:ln w="9525">
            <a:noFill/>
            <a:miter lim="800000"/>
            <a:headEnd/>
            <a:tailEnd/>
          </a:ln>
        </p:spPr>
        <p:txBody>
          <a:bodyPr wrap="square" lIns="121893" tIns="60947" rIns="121893" bIns="60947">
            <a:spAutoFit/>
          </a:bodyPr>
          <a:lstStyle/>
          <a:p>
            <a:pPr algn="ctr" eaLnBrk="0" hangingPunct="0"/>
            <a:r>
              <a:rPr lang="en-US" dirty="0" smtClean="0">
                <a:solidFill>
                  <a:schemeClr val="accent3">
                    <a:alpha val="98824"/>
                  </a:schemeClr>
                </a:solidFill>
                <a:latin typeface="Segoe UI Light" pitchFamily="34" charset="0"/>
              </a:rPr>
              <a:t>Europe</a:t>
            </a:r>
            <a:endParaRPr lang="en-US" dirty="0">
              <a:solidFill>
                <a:schemeClr val="accent3">
                  <a:alpha val="98824"/>
                </a:schemeClr>
              </a:solidFill>
              <a:latin typeface="Segoe UI Light" pitchFamily="34" charset="0"/>
            </a:endParaRPr>
          </a:p>
        </p:txBody>
      </p:sp>
      <p:sp>
        <p:nvSpPr>
          <p:cNvPr id="77" name="TextBox 9"/>
          <p:cNvSpPr txBox="1">
            <a:spLocks noChangeArrowheads="1"/>
          </p:cNvSpPr>
          <p:nvPr/>
        </p:nvSpPr>
        <p:spPr bwMode="auto">
          <a:xfrm>
            <a:off x="7856107" y="2330297"/>
            <a:ext cx="3663010" cy="492416"/>
          </a:xfrm>
          <a:prstGeom prst="rect">
            <a:avLst/>
          </a:prstGeom>
          <a:noFill/>
          <a:ln w="9525">
            <a:noFill/>
            <a:miter lim="800000"/>
            <a:headEnd/>
            <a:tailEnd/>
          </a:ln>
        </p:spPr>
        <p:txBody>
          <a:bodyPr wrap="square" lIns="121893" tIns="60947" rIns="121893" bIns="60947">
            <a:spAutoFit/>
          </a:bodyPr>
          <a:lstStyle/>
          <a:p>
            <a:pPr algn="ctr" eaLnBrk="0" hangingPunct="0"/>
            <a:r>
              <a:rPr lang="en-US" dirty="0" smtClean="0">
                <a:solidFill>
                  <a:srgbClr val="92D050">
                    <a:alpha val="98824"/>
                  </a:srgbClr>
                </a:solidFill>
                <a:latin typeface="Segoe UI Light" pitchFamily="34" charset="0"/>
              </a:rPr>
              <a:t>Asia</a:t>
            </a:r>
            <a:endParaRPr lang="en-US" dirty="0">
              <a:solidFill>
                <a:srgbClr val="92D050">
                  <a:alpha val="98824"/>
                </a:srgbClr>
              </a:solidFill>
              <a:latin typeface="Segoe UI Light" pitchFamily="34" charset="0"/>
            </a:endParaRPr>
          </a:p>
        </p:txBody>
      </p:sp>
      <p:sp>
        <p:nvSpPr>
          <p:cNvPr id="3" name="TextBox 2"/>
          <p:cNvSpPr txBox="1"/>
          <p:nvPr/>
        </p:nvSpPr>
        <p:spPr>
          <a:xfrm>
            <a:off x="519112" y="1686910"/>
            <a:ext cx="9435999"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chemeClr val="accent2">
                    <a:alpha val="99000"/>
                  </a:schemeClr>
                </a:solidFill>
                <a:latin typeface="Segoe UI Light" pitchFamily="34" charset="0"/>
              </a:rPr>
              <a:t>Can choose geo-location to host storage </a:t>
            </a:r>
            <a:r>
              <a:rPr lang="en-US" sz="3200" dirty="0" smtClean="0">
                <a:solidFill>
                  <a:schemeClr val="accent2">
                    <a:alpha val="99000"/>
                  </a:schemeClr>
                </a:solidFill>
                <a:latin typeface="Segoe UI Light" pitchFamily="34" charset="0"/>
              </a:rPr>
              <a:t>account:</a:t>
            </a:r>
            <a:endParaRPr lang="en-US" sz="3200" dirty="0">
              <a:solidFill>
                <a:schemeClr val="accent2">
                  <a:alpha val="99000"/>
                </a:schemeClr>
              </a:solidFill>
              <a:latin typeface="Segoe UI Light" pitchFamily="34" charset="0"/>
            </a:endParaRPr>
          </a:p>
        </p:txBody>
      </p:sp>
      <p:grpSp>
        <p:nvGrpSpPr>
          <p:cNvPr id="70" name="Group 69"/>
          <p:cNvGrpSpPr/>
          <p:nvPr/>
        </p:nvGrpSpPr>
        <p:grpSpPr>
          <a:xfrm>
            <a:off x="2063516" y="4384492"/>
            <a:ext cx="1836849" cy="394918"/>
            <a:chOff x="8495792" y="3059628"/>
            <a:chExt cx="2985088" cy="641789"/>
          </a:xfrm>
          <a:effectLst>
            <a:outerShdw blurRad="76200" dir="18900000" sy="23000" kx="-1200000" algn="bl" rotWithShape="0">
              <a:prstClr val="black">
                <a:alpha val="20000"/>
              </a:prstClr>
            </a:outerShdw>
          </a:effectLst>
        </p:grpSpPr>
        <p:grpSp>
          <p:nvGrpSpPr>
            <p:cNvPr id="71" name="Group 70"/>
            <p:cNvGrpSpPr/>
            <p:nvPr/>
          </p:nvGrpSpPr>
          <p:grpSpPr>
            <a:xfrm>
              <a:off x="8495792" y="3059628"/>
              <a:ext cx="2985088" cy="641789"/>
              <a:chOff x="7847464" y="-340351"/>
              <a:chExt cx="2985088" cy="641789"/>
            </a:xfrm>
          </p:grpSpPr>
          <p:sp>
            <p:nvSpPr>
              <p:cNvPr id="73" name="Rectangle 72"/>
              <p:cNvSpPr/>
              <p:nvPr/>
            </p:nvSpPr>
            <p:spPr bwMode="auto">
              <a:xfrm>
                <a:off x="8072519" y="-247784"/>
                <a:ext cx="2760033" cy="54922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74" name="Isosceles Triangle 73"/>
              <p:cNvSpPr/>
              <p:nvPr/>
            </p:nvSpPr>
            <p:spPr bwMode="auto">
              <a:xfrm rot="12893492">
                <a:off x="7847464" y="-340351"/>
                <a:ext cx="722678" cy="311500"/>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72" name="TextBox 71"/>
            <p:cNvSpPr txBox="1"/>
            <p:nvPr/>
          </p:nvSpPr>
          <p:spPr>
            <a:xfrm>
              <a:off x="8874018" y="3266409"/>
              <a:ext cx="2349244" cy="339233"/>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South Central US</a:t>
              </a:r>
            </a:p>
          </p:txBody>
        </p:sp>
      </p:grpSp>
      <p:grpSp>
        <p:nvGrpSpPr>
          <p:cNvPr id="78" name="Group 77"/>
          <p:cNvGrpSpPr/>
          <p:nvPr/>
        </p:nvGrpSpPr>
        <p:grpSpPr>
          <a:xfrm>
            <a:off x="1303953" y="3783682"/>
            <a:ext cx="698329" cy="510598"/>
            <a:chOff x="8718270" y="3152204"/>
            <a:chExt cx="1134864" cy="829780"/>
          </a:xfrm>
          <a:effectLst>
            <a:outerShdw blurRad="76200" dir="18900000" sy="23000" kx="-1200000" algn="bl" rotWithShape="0">
              <a:prstClr val="black">
                <a:alpha val="20000"/>
              </a:prstClr>
            </a:outerShdw>
          </a:effectLst>
        </p:grpSpPr>
        <p:grpSp>
          <p:nvGrpSpPr>
            <p:cNvPr id="79" name="Group 78"/>
            <p:cNvGrpSpPr/>
            <p:nvPr/>
          </p:nvGrpSpPr>
          <p:grpSpPr>
            <a:xfrm>
              <a:off x="8718270" y="3152204"/>
              <a:ext cx="1134864" cy="829780"/>
              <a:chOff x="8069942" y="-247775"/>
              <a:chExt cx="1134864" cy="829780"/>
            </a:xfrm>
          </p:grpSpPr>
          <p:sp>
            <p:nvSpPr>
              <p:cNvPr id="81" name="Rectangle 80"/>
              <p:cNvSpPr/>
              <p:nvPr/>
            </p:nvSpPr>
            <p:spPr bwMode="auto">
              <a:xfrm>
                <a:off x="8072521" y="-247775"/>
                <a:ext cx="1132285"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82" name="Isosceles Triangle 81"/>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80" name="TextBox 79"/>
            <p:cNvSpPr txBox="1"/>
            <p:nvPr/>
          </p:nvSpPr>
          <p:spPr>
            <a:xfrm>
              <a:off x="8874018" y="3266409"/>
              <a:ext cx="924067" cy="270092"/>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West US</a:t>
              </a:r>
            </a:p>
          </p:txBody>
        </p:sp>
      </p:grpSp>
      <p:grpSp>
        <p:nvGrpSpPr>
          <p:cNvPr id="83" name="Group 82"/>
          <p:cNvGrpSpPr/>
          <p:nvPr/>
        </p:nvGrpSpPr>
        <p:grpSpPr>
          <a:xfrm>
            <a:off x="2775998" y="3852288"/>
            <a:ext cx="698329" cy="510598"/>
            <a:chOff x="8718270" y="3152204"/>
            <a:chExt cx="1134864" cy="829780"/>
          </a:xfrm>
          <a:effectLst>
            <a:outerShdw blurRad="76200" dir="18900000" sy="23000" kx="-1200000" algn="bl" rotWithShape="0">
              <a:prstClr val="black">
                <a:alpha val="20000"/>
              </a:prstClr>
            </a:outerShdw>
          </a:effectLst>
        </p:grpSpPr>
        <p:grpSp>
          <p:nvGrpSpPr>
            <p:cNvPr id="84" name="Group 83"/>
            <p:cNvGrpSpPr/>
            <p:nvPr/>
          </p:nvGrpSpPr>
          <p:grpSpPr>
            <a:xfrm>
              <a:off x="8718270" y="3152204"/>
              <a:ext cx="1134864" cy="829780"/>
              <a:chOff x="8069942" y="-247775"/>
              <a:chExt cx="1134864" cy="829780"/>
            </a:xfrm>
          </p:grpSpPr>
          <p:sp>
            <p:nvSpPr>
              <p:cNvPr id="86" name="Rectangle 85"/>
              <p:cNvSpPr/>
              <p:nvPr/>
            </p:nvSpPr>
            <p:spPr bwMode="auto">
              <a:xfrm>
                <a:off x="8072521" y="-247775"/>
                <a:ext cx="1132285"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87" name="Isosceles Triangle 86"/>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85" name="TextBox 84"/>
            <p:cNvSpPr txBox="1"/>
            <p:nvPr/>
          </p:nvSpPr>
          <p:spPr>
            <a:xfrm>
              <a:off x="8874018" y="3266409"/>
              <a:ext cx="820595" cy="270092"/>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East US</a:t>
              </a:r>
            </a:p>
          </p:txBody>
        </p:sp>
      </p:grpSp>
    </p:spTree>
    <p:extLst>
      <p:ext uri="{BB962C8B-B14F-4D97-AF65-F5344CB8AC3E}">
        <p14:creationId xmlns:p14="http://schemas.microsoft.com/office/powerpoint/2010/main" val="34981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a:t>Storage Account</a:t>
            </a:r>
            <a:br>
              <a:rPr lang="en-US" dirty="0"/>
            </a:br>
            <a:endParaRPr lang="en-US" sz="3600" dirty="0">
              <a:solidFill>
                <a:schemeClr val="tx1">
                  <a:lumMod val="90000"/>
                  <a:lumOff val="10000"/>
                  <a:alpha val="99000"/>
                </a:schemeClr>
              </a:solidFill>
            </a:endParaRPr>
          </a:p>
        </p:txBody>
      </p:sp>
      <p:sp>
        <p:nvSpPr>
          <p:cNvPr id="4" name="Text Placeholder 3"/>
          <p:cNvSpPr>
            <a:spLocks noGrp="1"/>
          </p:cNvSpPr>
          <p:nvPr>
            <p:ph type="body" sz="quarter" idx="10"/>
          </p:nvPr>
        </p:nvSpPr>
        <p:spPr>
          <a:xfrm>
            <a:off x="519112" y="1447799"/>
            <a:ext cx="11149013" cy="4088812"/>
          </a:xfrm>
        </p:spPr>
        <p:txBody>
          <a:bodyPr/>
          <a:lstStyle/>
          <a:p>
            <a:pPr marL="0" lvl="0" defTabSz="1218987"/>
            <a:r>
              <a:rPr lang="en-US" sz="3200" spc="0" dirty="0">
                <a:solidFill>
                  <a:srgbClr val="00AEEF">
                    <a:alpha val="99000"/>
                  </a:srgbClr>
                </a:solidFill>
              </a:rPr>
              <a:t>Can CDN Enable Account</a:t>
            </a:r>
          </a:p>
          <a:p>
            <a:pPr lvl="1"/>
            <a:r>
              <a:rPr lang="en-US" dirty="0"/>
              <a:t>Blobs delivered via 24 global CDN nodes</a:t>
            </a:r>
          </a:p>
          <a:p>
            <a:pPr marL="0" lvl="0" defTabSz="1218987">
              <a:spcBef>
                <a:spcPct val="20000"/>
              </a:spcBef>
              <a:spcAft>
                <a:spcPts val="0"/>
              </a:spcAft>
            </a:pPr>
            <a:endParaRPr lang="en-US" sz="2000" spc="0" dirty="0">
              <a:solidFill>
                <a:srgbClr val="00AEEF"/>
              </a:solidFill>
            </a:endParaRPr>
          </a:p>
          <a:p>
            <a:pPr marL="0" lvl="0" defTabSz="1218987">
              <a:spcBef>
                <a:spcPct val="20000"/>
              </a:spcBef>
            </a:pPr>
            <a:r>
              <a:rPr lang="en-US" sz="3200" spc="0" dirty="0">
                <a:solidFill>
                  <a:srgbClr val="00AEEF">
                    <a:alpha val="99000"/>
                  </a:srgbClr>
                </a:solidFill>
              </a:rPr>
              <a:t>Can co-locate storage account with compute account</a:t>
            </a:r>
          </a:p>
          <a:p>
            <a:pPr lvl="1"/>
            <a:r>
              <a:rPr lang="en-US" dirty="0"/>
              <a:t>Explicitly or using affinity groups</a:t>
            </a:r>
          </a:p>
          <a:p>
            <a:pPr marL="0" lvl="0" defTabSz="1218987">
              <a:spcBef>
                <a:spcPct val="20000"/>
              </a:spcBef>
              <a:spcAft>
                <a:spcPts val="0"/>
              </a:spcAft>
            </a:pPr>
            <a:endParaRPr lang="en-US" sz="2000" spc="0" dirty="0">
              <a:solidFill>
                <a:srgbClr val="00AEEF"/>
              </a:solidFill>
            </a:endParaRPr>
          </a:p>
          <a:p>
            <a:pPr marL="0" lvl="0" defTabSz="1218987">
              <a:spcBef>
                <a:spcPct val="20000"/>
              </a:spcBef>
            </a:pPr>
            <a:r>
              <a:rPr lang="en-US" sz="3200" spc="0" dirty="0">
                <a:solidFill>
                  <a:srgbClr val="00AEEF">
                    <a:alpha val="99000"/>
                  </a:srgbClr>
                </a:solidFill>
              </a:rPr>
              <a:t>Accounts have two independent 512 bit shared secret keys</a:t>
            </a:r>
            <a:endParaRPr lang="en-US" sz="3200" spc="0" dirty="0">
              <a:solidFill>
                <a:srgbClr val="00AEEF"/>
              </a:solidFill>
            </a:endParaRPr>
          </a:p>
          <a:p>
            <a:pPr marL="0" lvl="0" defTabSz="1218987">
              <a:spcBef>
                <a:spcPct val="20000"/>
              </a:spcBef>
            </a:pPr>
            <a:r>
              <a:rPr lang="en-US" sz="3200" spc="0" dirty="0">
                <a:solidFill>
                  <a:srgbClr val="00AEEF">
                    <a:alpha val="99000"/>
                  </a:srgbClr>
                </a:solidFill>
              </a:rPr>
              <a:t/>
            </a:r>
            <a:br>
              <a:rPr lang="en-US" sz="3200" spc="0" dirty="0">
                <a:solidFill>
                  <a:srgbClr val="00AEEF">
                    <a:alpha val="99000"/>
                  </a:srgbClr>
                </a:solidFill>
              </a:rPr>
            </a:br>
            <a:r>
              <a:rPr lang="en-US" sz="3200" spc="0" dirty="0">
                <a:solidFill>
                  <a:srgbClr val="00AEEF">
                    <a:alpha val="99000"/>
                  </a:srgbClr>
                </a:solidFill>
              </a:rPr>
              <a:t>100 TBs per </a:t>
            </a:r>
            <a:r>
              <a:rPr lang="en-US" sz="3200" spc="0" dirty="0" smtClean="0">
                <a:solidFill>
                  <a:srgbClr val="00AEEF">
                    <a:alpha val="99000"/>
                  </a:srgbClr>
                </a:solidFill>
              </a:rPr>
              <a:t>account</a:t>
            </a:r>
            <a:endParaRPr lang="en-US" sz="3200" spc="0" dirty="0">
              <a:solidFill>
                <a:srgbClr val="00AEEF">
                  <a:alpha val="99000"/>
                </a:srgbClr>
              </a:solidFill>
            </a:endParaRPr>
          </a:p>
        </p:txBody>
      </p:sp>
    </p:spTree>
    <p:extLst>
      <p:ext uri="{BB962C8B-B14F-4D97-AF65-F5344CB8AC3E}">
        <p14:creationId xmlns:p14="http://schemas.microsoft.com/office/powerpoint/2010/main" val="207616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S"/>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212905" y="1881030"/>
            <a:ext cx="2505113" cy="2505113"/>
          </a:xfrm>
          <a:prstGeom prst="rect">
            <a:avLst/>
          </a:prstGeom>
        </p:spPr>
      </p:pic>
      <p:sp>
        <p:nvSpPr>
          <p:cNvPr id="5" name="CS Text"/>
          <p:cNvSpPr txBox="1">
            <a:spLocks/>
          </p:cNvSpPr>
          <p:nvPr/>
        </p:nvSpPr>
        <p:spPr>
          <a:xfrm>
            <a:off x="4770613" y="4418249"/>
            <a:ext cx="4038720"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sz="4400" dirty="0" smtClean="0">
                <a:solidFill>
                  <a:schemeClr val="tx1">
                    <a:alpha val="99000"/>
                  </a:schemeClr>
                </a:solidFill>
              </a:rPr>
              <a:t>Cloud services</a:t>
            </a:r>
            <a:endParaRPr lang="en-US" sz="4400" dirty="0">
              <a:solidFill>
                <a:schemeClr val="tx1">
                  <a:alpha val="99000"/>
                </a:schemeClr>
              </a:solidFill>
            </a:endParaRPr>
          </a:p>
        </p:txBody>
      </p:sp>
      <p:sp>
        <p:nvSpPr>
          <p:cNvPr id="7" name="Web Sites Text"/>
          <p:cNvSpPr txBox="1">
            <a:spLocks/>
          </p:cNvSpPr>
          <p:nvPr/>
        </p:nvSpPr>
        <p:spPr>
          <a:xfrm>
            <a:off x="9031791" y="4418249"/>
            <a:ext cx="2674711"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Web sites </a:t>
            </a:r>
            <a:endParaRPr sz="4400" dirty="0">
              <a:solidFill>
                <a:schemeClr val="tx1">
                  <a:alpha val="99000"/>
                </a:schemeClr>
              </a:solidFill>
            </a:endParaRPr>
          </a:p>
        </p:txBody>
      </p:sp>
      <p:pic>
        <p:nvPicPr>
          <p:cNvPr id="8" name="Web Sites"/>
          <p:cNvPicPr>
            <a:picLocks noChangeAspect="1"/>
          </p:cNvPicPr>
          <p:nvPr/>
        </p:nvPicPr>
        <p:blipFill>
          <a:blip r:embed="rId5">
            <a:duotone>
              <a:prstClr val="black"/>
              <a:schemeClr val="bg2">
                <a:lumMod val="1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031791" y="2003551"/>
            <a:ext cx="2272076" cy="2272076"/>
          </a:xfrm>
          <a:prstGeom prst="rect">
            <a:avLst/>
          </a:prstGeom>
        </p:spPr>
      </p:pic>
      <p:sp>
        <p:nvSpPr>
          <p:cNvPr id="9" name="Virtual machines text"/>
          <p:cNvSpPr txBox="1">
            <a:spLocks/>
          </p:cNvSpPr>
          <p:nvPr/>
        </p:nvSpPr>
        <p:spPr>
          <a:xfrm>
            <a:off x="470864" y="4418249"/>
            <a:ext cx="3749343"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Virtual machines</a:t>
            </a:r>
            <a:endParaRPr sz="4400" dirty="0">
              <a:solidFill>
                <a:schemeClr val="tx1">
                  <a:alpha val="99000"/>
                </a:schemeClr>
              </a:solidFill>
            </a:endParaRPr>
          </a:p>
        </p:txBody>
      </p:sp>
      <p:pic>
        <p:nvPicPr>
          <p:cNvPr id="10" name="Virtual machines"/>
          <p:cNvPicPr>
            <a:picLocks noChangeAspect="1"/>
          </p:cNvPicPr>
          <p:nvPr/>
        </p:nvPicPr>
        <p:blipFill>
          <a:blip r:embed="rId7">
            <a:duotone>
              <a:prstClr val="black"/>
              <a:schemeClr val="tx1">
                <a:lumMod val="50000"/>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3849" y="1997549"/>
            <a:ext cx="2272076" cy="2272076"/>
          </a:xfrm>
          <a:prstGeom prst="rect">
            <a:avLst/>
          </a:prstGeom>
        </p:spPr>
      </p:pic>
    </p:spTree>
    <p:extLst>
      <p:ext uri="{BB962C8B-B14F-4D97-AF65-F5344CB8AC3E}">
        <p14:creationId xmlns:p14="http://schemas.microsoft.com/office/powerpoint/2010/main" val="4285378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50"/>
                                        <p:tgtEl>
                                          <p:spTgt spid="2"/>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Storage Libraries in Many Languages</a:t>
            </a:r>
            <a:endParaRPr lang="en-US" dirty="0"/>
          </a:p>
        </p:txBody>
      </p:sp>
      <p:sp>
        <p:nvSpPr>
          <p:cNvPr id="7" name="Rectangle 6"/>
          <p:cNvSpPr/>
          <p:nvPr/>
        </p:nvSpPr>
        <p:spPr bwMode="auto">
          <a:xfrm>
            <a:off x="519113" y="1521012"/>
            <a:ext cx="4978670" cy="421528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45703" rIns="182880" bIns="45703" numCol="1" spcCol="0" rtlCol="0" anchor="ctr" anchorCtr="0" compatLnSpc="1">
            <a:prstTxWarp prst="textNoShape">
              <a:avLst/>
            </a:prstTxWarp>
          </a:bodyPr>
          <a:lstStyle/>
          <a:p>
            <a:pPr defTabSz="913788" fontAlgn="base">
              <a:spcBef>
                <a:spcPct val="0"/>
              </a:spcBef>
              <a:spcAft>
                <a:spcPct val="0"/>
              </a:spcAft>
            </a:pPr>
            <a:r>
              <a:rPr lang="en-NZ" dirty="0">
                <a:ln>
                  <a:solidFill>
                    <a:schemeClr val="bg1">
                      <a:alpha val="0"/>
                    </a:schemeClr>
                  </a:solidFill>
                </a:ln>
                <a:solidFill>
                  <a:schemeClr val="bg1">
                    <a:alpha val="99000"/>
                  </a:schemeClr>
                </a:solidFill>
                <a:latin typeface="+mj-lt"/>
              </a:rPr>
              <a:t>C#/.NET</a:t>
            </a:r>
          </a:p>
          <a:p>
            <a:pPr defTabSz="913788" fontAlgn="base">
              <a:spcBef>
                <a:spcPct val="0"/>
              </a:spcBef>
              <a:spcAft>
                <a:spcPct val="0"/>
              </a:spcAft>
            </a:pPr>
            <a:r>
              <a:rPr lang="en-NZ" dirty="0">
                <a:ln>
                  <a:solidFill>
                    <a:schemeClr val="bg1">
                      <a:alpha val="0"/>
                    </a:schemeClr>
                  </a:solidFill>
                </a:ln>
                <a:solidFill>
                  <a:schemeClr val="bg1">
                    <a:alpha val="99000"/>
                  </a:schemeClr>
                </a:solidFill>
                <a:latin typeface="+mj-lt"/>
              </a:rPr>
              <a:t>Python</a:t>
            </a:r>
          </a:p>
          <a:p>
            <a:pPr defTabSz="913788" fontAlgn="base">
              <a:spcBef>
                <a:spcPct val="0"/>
              </a:spcBef>
              <a:spcAft>
                <a:spcPct val="0"/>
              </a:spcAft>
            </a:pPr>
            <a:r>
              <a:rPr lang="en-NZ" dirty="0">
                <a:ln>
                  <a:solidFill>
                    <a:schemeClr val="bg1">
                      <a:alpha val="0"/>
                    </a:schemeClr>
                  </a:solidFill>
                </a:ln>
                <a:solidFill>
                  <a:schemeClr val="bg1">
                    <a:alpha val="99000"/>
                  </a:schemeClr>
                </a:solidFill>
                <a:latin typeface="+mj-lt"/>
              </a:rPr>
              <a:t>Ruby</a:t>
            </a:r>
          </a:p>
          <a:p>
            <a:pPr defTabSz="913788" fontAlgn="base">
              <a:spcBef>
                <a:spcPct val="0"/>
              </a:spcBef>
              <a:spcAft>
                <a:spcPct val="0"/>
              </a:spcAft>
            </a:pPr>
            <a:r>
              <a:rPr lang="en-NZ" dirty="0">
                <a:ln>
                  <a:solidFill>
                    <a:schemeClr val="bg1">
                      <a:alpha val="0"/>
                    </a:schemeClr>
                  </a:solidFill>
                </a:ln>
                <a:solidFill>
                  <a:schemeClr val="bg1">
                    <a:alpha val="99000"/>
                  </a:schemeClr>
                </a:solidFill>
                <a:latin typeface="+mj-lt"/>
              </a:rPr>
              <a:t>Perl</a:t>
            </a:r>
          </a:p>
          <a:p>
            <a:pPr defTabSz="913788" fontAlgn="base">
              <a:spcBef>
                <a:spcPct val="0"/>
              </a:spcBef>
              <a:spcAft>
                <a:spcPct val="0"/>
              </a:spcAft>
            </a:pPr>
            <a:r>
              <a:rPr lang="en-NZ" dirty="0">
                <a:ln>
                  <a:solidFill>
                    <a:schemeClr val="bg1">
                      <a:alpha val="0"/>
                    </a:schemeClr>
                  </a:solidFill>
                </a:ln>
                <a:solidFill>
                  <a:schemeClr val="bg1">
                    <a:alpha val="99000"/>
                  </a:schemeClr>
                </a:solidFill>
                <a:latin typeface="+mj-lt"/>
              </a:rPr>
              <a:t>JavaScript (Node)</a:t>
            </a:r>
          </a:p>
          <a:p>
            <a:pPr defTabSz="913788" fontAlgn="base">
              <a:spcBef>
                <a:spcPct val="0"/>
              </a:spcBef>
              <a:spcAft>
                <a:spcPct val="0"/>
              </a:spcAft>
            </a:pPr>
            <a:r>
              <a:rPr lang="en-NZ" dirty="0" smtClean="0">
                <a:ln>
                  <a:solidFill>
                    <a:schemeClr val="bg1">
                      <a:alpha val="0"/>
                    </a:schemeClr>
                  </a:solidFill>
                </a:ln>
                <a:solidFill>
                  <a:schemeClr val="bg1">
                    <a:alpha val="99000"/>
                  </a:schemeClr>
                </a:solidFill>
                <a:latin typeface="+mj-lt"/>
              </a:rPr>
              <a:t>Java</a:t>
            </a:r>
          </a:p>
          <a:p>
            <a:pPr defTabSz="913788" fontAlgn="base">
              <a:spcBef>
                <a:spcPct val="0"/>
              </a:spcBef>
              <a:spcAft>
                <a:spcPct val="0"/>
              </a:spcAft>
            </a:pPr>
            <a:r>
              <a:rPr lang="en-US" dirty="0">
                <a:ln>
                  <a:solidFill>
                    <a:schemeClr val="bg1">
                      <a:alpha val="0"/>
                    </a:schemeClr>
                  </a:solidFill>
                </a:ln>
                <a:solidFill>
                  <a:schemeClr val="bg1">
                    <a:alpha val="99000"/>
                  </a:schemeClr>
                </a:solidFill>
                <a:latin typeface="+mj-lt"/>
              </a:rPr>
              <a:t>PHP</a:t>
            </a:r>
          </a:p>
          <a:p>
            <a:pPr defTabSz="913788" fontAlgn="base">
              <a:spcBef>
                <a:spcPct val="0"/>
              </a:spcBef>
              <a:spcAft>
                <a:spcPct val="0"/>
              </a:spcAft>
            </a:pPr>
            <a:r>
              <a:rPr lang="en-US" dirty="0" err="1">
                <a:ln>
                  <a:solidFill>
                    <a:schemeClr val="bg1">
                      <a:alpha val="0"/>
                    </a:schemeClr>
                  </a:solidFill>
                </a:ln>
                <a:solidFill>
                  <a:schemeClr val="bg1">
                    <a:alpha val="99000"/>
                  </a:schemeClr>
                </a:solidFill>
                <a:latin typeface="+mj-lt"/>
              </a:rPr>
              <a:t>Erlang</a:t>
            </a:r>
            <a:endParaRPr lang="en-US" dirty="0">
              <a:ln>
                <a:solidFill>
                  <a:schemeClr val="bg1">
                    <a:alpha val="0"/>
                  </a:schemeClr>
                </a:solidFill>
              </a:ln>
              <a:solidFill>
                <a:schemeClr val="bg1">
                  <a:alpha val="99000"/>
                </a:schemeClr>
              </a:solidFill>
              <a:latin typeface="+mj-lt"/>
            </a:endParaRPr>
          </a:p>
          <a:p>
            <a:pPr defTabSz="913788" fontAlgn="base">
              <a:spcBef>
                <a:spcPct val="0"/>
              </a:spcBef>
              <a:spcAft>
                <a:spcPct val="0"/>
              </a:spcAft>
            </a:pPr>
            <a:r>
              <a:rPr lang="en-US" dirty="0">
                <a:ln>
                  <a:solidFill>
                    <a:schemeClr val="bg1">
                      <a:alpha val="0"/>
                    </a:schemeClr>
                  </a:solidFill>
                </a:ln>
                <a:solidFill>
                  <a:schemeClr val="bg1">
                    <a:alpha val="99000"/>
                  </a:schemeClr>
                </a:solidFill>
                <a:latin typeface="+mj-lt"/>
              </a:rPr>
              <a:t>Common LISP</a:t>
            </a:r>
          </a:p>
          <a:p>
            <a:pPr defTabSz="913788" fontAlgn="base">
              <a:spcBef>
                <a:spcPct val="0"/>
              </a:spcBef>
              <a:spcAft>
                <a:spcPct val="0"/>
              </a:spcAft>
            </a:pPr>
            <a:r>
              <a:rPr lang="en-US" dirty="0">
                <a:ln>
                  <a:solidFill>
                    <a:schemeClr val="bg1">
                      <a:alpha val="0"/>
                    </a:schemeClr>
                  </a:solidFill>
                </a:ln>
                <a:solidFill>
                  <a:schemeClr val="bg1">
                    <a:alpha val="99000"/>
                  </a:schemeClr>
                </a:solidFill>
                <a:latin typeface="+mj-lt"/>
              </a:rPr>
              <a:t>Objective-C</a:t>
            </a:r>
          </a:p>
          <a:p>
            <a:pPr defTabSz="913788" fontAlgn="base">
              <a:spcBef>
                <a:spcPct val="0"/>
              </a:spcBef>
              <a:spcAft>
                <a:spcPct val="0"/>
              </a:spcAft>
            </a:pPr>
            <a:r>
              <a:rPr lang="en-US" dirty="0">
                <a:ln>
                  <a:solidFill>
                    <a:schemeClr val="bg1">
                      <a:alpha val="0"/>
                    </a:schemeClr>
                  </a:solidFill>
                </a:ln>
                <a:solidFill>
                  <a:schemeClr val="bg1">
                    <a:alpha val="99000"/>
                  </a:schemeClr>
                </a:solidFill>
                <a:latin typeface="+mj-lt"/>
              </a:rPr>
              <a:t>C#/VB on Windows Phone </a:t>
            </a:r>
            <a:r>
              <a:rPr lang="en-US" dirty="0" smtClean="0">
                <a:ln>
                  <a:solidFill>
                    <a:schemeClr val="bg1">
                      <a:alpha val="0"/>
                    </a:schemeClr>
                  </a:solidFill>
                </a:ln>
                <a:solidFill>
                  <a:schemeClr val="bg1">
                    <a:alpha val="99000"/>
                  </a:schemeClr>
                </a:solidFill>
                <a:latin typeface="+mj-lt"/>
              </a:rPr>
              <a:t>7</a:t>
            </a:r>
            <a:endParaRPr lang="en-US" dirty="0">
              <a:ln>
                <a:solidFill>
                  <a:schemeClr val="bg1">
                    <a:alpha val="0"/>
                  </a:schemeClr>
                </a:solidFill>
              </a:ln>
              <a:solidFill>
                <a:schemeClr val="bg1">
                  <a:alpha val="99000"/>
                </a:schemeClr>
              </a:solidFill>
              <a:latin typeface="+mj-lt"/>
            </a:endParaRPr>
          </a:p>
        </p:txBody>
      </p:sp>
      <p:sp>
        <p:nvSpPr>
          <p:cNvPr id="12" name="Freeform 6"/>
          <p:cNvSpPr>
            <a:spLocks noEditPoints="1"/>
          </p:cNvSpPr>
          <p:nvPr/>
        </p:nvSpPr>
        <p:spPr bwMode="auto">
          <a:xfrm>
            <a:off x="3769764" y="1716069"/>
            <a:ext cx="1462088" cy="1189038"/>
          </a:xfrm>
          <a:custGeom>
            <a:avLst/>
            <a:gdLst>
              <a:gd name="T0" fmla="*/ 265 w 390"/>
              <a:gd name="T1" fmla="*/ 81 h 317"/>
              <a:gd name="T2" fmla="*/ 302 w 390"/>
              <a:gd name="T3" fmla="*/ 99 h 317"/>
              <a:gd name="T4" fmla="*/ 265 w 390"/>
              <a:gd name="T5" fmla="*/ 116 h 317"/>
              <a:gd name="T6" fmla="*/ 226 w 390"/>
              <a:gd name="T7" fmla="*/ 108 h 317"/>
              <a:gd name="T8" fmla="*/ 271 w 390"/>
              <a:gd name="T9" fmla="*/ 37 h 317"/>
              <a:gd name="T10" fmla="*/ 232 w 390"/>
              <a:gd name="T11" fmla="*/ 46 h 317"/>
              <a:gd name="T12" fmla="*/ 195 w 390"/>
              <a:gd name="T13" fmla="*/ 29 h 317"/>
              <a:gd name="T14" fmla="*/ 232 w 390"/>
              <a:gd name="T15" fmla="*/ 9 h 317"/>
              <a:gd name="T16" fmla="*/ 271 w 390"/>
              <a:gd name="T17" fmla="*/ 37 h 317"/>
              <a:gd name="T18" fmla="*/ 375 w 390"/>
              <a:gd name="T19" fmla="*/ 259 h 317"/>
              <a:gd name="T20" fmla="*/ 346 w 390"/>
              <a:gd name="T21" fmla="*/ 285 h 317"/>
              <a:gd name="T22" fmla="*/ 220 w 390"/>
              <a:gd name="T23" fmla="*/ 315 h 317"/>
              <a:gd name="T24" fmla="*/ 61 w 390"/>
              <a:gd name="T25" fmla="*/ 228 h 317"/>
              <a:gd name="T26" fmla="*/ 169 w 390"/>
              <a:gd name="T27" fmla="*/ 208 h 317"/>
              <a:gd name="T28" fmla="*/ 258 w 390"/>
              <a:gd name="T29" fmla="*/ 206 h 317"/>
              <a:gd name="T30" fmla="*/ 261 w 390"/>
              <a:gd name="T31" fmla="*/ 238 h 317"/>
              <a:gd name="T32" fmla="*/ 187 w 390"/>
              <a:gd name="T33" fmla="*/ 247 h 317"/>
              <a:gd name="T34" fmla="*/ 290 w 390"/>
              <a:gd name="T35" fmla="*/ 269 h 317"/>
              <a:gd name="T36" fmla="*/ 373 w 390"/>
              <a:gd name="T37" fmla="*/ 237 h 317"/>
              <a:gd name="T38" fmla="*/ 44 w 390"/>
              <a:gd name="T39" fmla="*/ 211 h 317"/>
              <a:gd name="T40" fmla="*/ 0 w 390"/>
              <a:gd name="T41" fmla="*/ 297 h 317"/>
              <a:gd name="T42" fmla="*/ 51 w 390"/>
              <a:gd name="T43" fmla="*/ 291 h 317"/>
              <a:gd name="T44" fmla="*/ 44 w 390"/>
              <a:gd name="T45" fmla="*/ 211 h 317"/>
              <a:gd name="T46" fmla="*/ 352 w 390"/>
              <a:gd name="T47" fmla="*/ 96 h 317"/>
              <a:gd name="T48" fmla="*/ 368 w 390"/>
              <a:gd name="T49" fmla="*/ 77 h 317"/>
              <a:gd name="T50" fmla="*/ 390 w 390"/>
              <a:gd name="T51" fmla="*/ 40 h 317"/>
              <a:gd name="T52" fmla="*/ 343 w 390"/>
              <a:gd name="T53" fmla="*/ 0 h 317"/>
              <a:gd name="T54" fmla="*/ 297 w 390"/>
              <a:gd name="T55" fmla="*/ 44 h 317"/>
              <a:gd name="T56" fmla="*/ 324 w 390"/>
              <a:gd name="T57" fmla="*/ 22 h 317"/>
              <a:gd name="T58" fmla="*/ 366 w 390"/>
              <a:gd name="T59" fmla="*/ 22 h 317"/>
              <a:gd name="T60" fmla="*/ 368 w 390"/>
              <a:gd name="T61" fmla="*/ 52 h 317"/>
              <a:gd name="T62" fmla="*/ 343 w 390"/>
              <a:gd name="T63" fmla="*/ 77 h 317"/>
              <a:gd name="T64" fmla="*/ 333 w 390"/>
              <a:gd name="T65" fmla="*/ 107 h 317"/>
              <a:gd name="T66" fmla="*/ 351 w 390"/>
              <a:gd name="T67" fmla="*/ 112 h 317"/>
              <a:gd name="T68" fmla="*/ 351 w 390"/>
              <a:gd name="T69" fmla="*/ 144 h 317"/>
              <a:gd name="T70" fmla="*/ 333 w 390"/>
              <a:gd name="T71" fmla="*/ 128 h 317"/>
              <a:gd name="T72" fmla="*/ 351 w 390"/>
              <a:gd name="T73" fmla="*/ 144 h 317"/>
              <a:gd name="T74" fmla="*/ 112 w 390"/>
              <a:gd name="T75" fmla="*/ 99 h 317"/>
              <a:gd name="T76" fmla="*/ 78 w 390"/>
              <a:gd name="T77" fmla="*/ 144 h 317"/>
              <a:gd name="T78" fmla="*/ 150 w 390"/>
              <a:gd name="T79" fmla="*/ 0 h 317"/>
              <a:gd name="T80" fmla="*/ 179 w 390"/>
              <a:gd name="T81" fmla="*/ 144 h 317"/>
              <a:gd name="T82" fmla="*/ 112 w 390"/>
              <a:gd name="T83" fmla="*/ 99 h 317"/>
              <a:gd name="T84" fmla="*/ 160 w 390"/>
              <a:gd name="T85" fmla="*/ 85 h 317"/>
              <a:gd name="T86" fmla="*/ 138 w 390"/>
              <a:gd name="T87" fmla="*/ 17 h 317"/>
              <a:gd name="T88" fmla="*/ 130 w 390"/>
              <a:gd name="T89" fmla="*/ 43 h 317"/>
              <a:gd name="T90" fmla="*/ 160 w 390"/>
              <a:gd name="T91" fmla="*/ 8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0" h="317">
                <a:moveTo>
                  <a:pt x="226" y="108"/>
                </a:moveTo>
                <a:cubicBezTo>
                  <a:pt x="265" y="81"/>
                  <a:pt x="265" y="81"/>
                  <a:pt x="265" y="81"/>
                </a:cubicBezTo>
                <a:cubicBezTo>
                  <a:pt x="265" y="99"/>
                  <a:pt x="265" y="99"/>
                  <a:pt x="265" y="99"/>
                </a:cubicBezTo>
                <a:cubicBezTo>
                  <a:pt x="302" y="99"/>
                  <a:pt x="302" y="99"/>
                  <a:pt x="302" y="99"/>
                </a:cubicBezTo>
                <a:cubicBezTo>
                  <a:pt x="302" y="116"/>
                  <a:pt x="302" y="116"/>
                  <a:pt x="302" y="116"/>
                </a:cubicBezTo>
                <a:cubicBezTo>
                  <a:pt x="265" y="116"/>
                  <a:pt x="265" y="116"/>
                  <a:pt x="265" y="116"/>
                </a:cubicBezTo>
                <a:cubicBezTo>
                  <a:pt x="265" y="135"/>
                  <a:pt x="265" y="135"/>
                  <a:pt x="265" y="135"/>
                </a:cubicBezTo>
                <a:cubicBezTo>
                  <a:pt x="226" y="108"/>
                  <a:pt x="226" y="108"/>
                  <a:pt x="226" y="108"/>
                </a:cubicBezTo>
                <a:cubicBezTo>
                  <a:pt x="226" y="108"/>
                  <a:pt x="226" y="108"/>
                  <a:pt x="226" y="108"/>
                </a:cubicBezTo>
                <a:close/>
                <a:moveTo>
                  <a:pt x="271" y="37"/>
                </a:moveTo>
                <a:cubicBezTo>
                  <a:pt x="232" y="64"/>
                  <a:pt x="232" y="64"/>
                  <a:pt x="232" y="64"/>
                </a:cubicBezTo>
                <a:cubicBezTo>
                  <a:pt x="232" y="46"/>
                  <a:pt x="232" y="46"/>
                  <a:pt x="232" y="46"/>
                </a:cubicBezTo>
                <a:cubicBezTo>
                  <a:pt x="195" y="46"/>
                  <a:pt x="195" y="46"/>
                  <a:pt x="195" y="46"/>
                </a:cubicBezTo>
                <a:cubicBezTo>
                  <a:pt x="195" y="29"/>
                  <a:pt x="195" y="29"/>
                  <a:pt x="195" y="29"/>
                </a:cubicBezTo>
                <a:cubicBezTo>
                  <a:pt x="232" y="29"/>
                  <a:pt x="232" y="29"/>
                  <a:pt x="232" y="29"/>
                </a:cubicBezTo>
                <a:cubicBezTo>
                  <a:pt x="232" y="9"/>
                  <a:pt x="232" y="9"/>
                  <a:pt x="232" y="9"/>
                </a:cubicBezTo>
                <a:cubicBezTo>
                  <a:pt x="271" y="37"/>
                  <a:pt x="271" y="37"/>
                  <a:pt x="271" y="37"/>
                </a:cubicBezTo>
                <a:cubicBezTo>
                  <a:pt x="271" y="37"/>
                  <a:pt x="271" y="37"/>
                  <a:pt x="271" y="37"/>
                </a:cubicBezTo>
                <a:close/>
                <a:moveTo>
                  <a:pt x="390" y="247"/>
                </a:moveTo>
                <a:cubicBezTo>
                  <a:pt x="390" y="247"/>
                  <a:pt x="389" y="249"/>
                  <a:pt x="375" y="259"/>
                </a:cubicBezTo>
                <a:cubicBezTo>
                  <a:pt x="375" y="259"/>
                  <a:pt x="372" y="264"/>
                  <a:pt x="371" y="264"/>
                </a:cubicBezTo>
                <a:cubicBezTo>
                  <a:pt x="364" y="269"/>
                  <a:pt x="358" y="276"/>
                  <a:pt x="346" y="285"/>
                </a:cubicBezTo>
                <a:cubicBezTo>
                  <a:pt x="334" y="285"/>
                  <a:pt x="310" y="297"/>
                  <a:pt x="298" y="303"/>
                </a:cubicBezTo>
                <a:cubicBezTo>
                  <a:pt x="276" y="303"/>
                  <a:pt x="243" y="308"/>
                  <a:pt x="220" y="315"/>
                </a:cubicBezTo>
                <a:cubicBezTo>
                  <a:pt x="186" y="308"/>
                  <a:pt x="182" y="317"/>
                  <a:pt x="61" y="286"/>
                </a:cubicBezTo>
                <a:cubicBezTo>
                  <a:pt x="61" y="286"/>
                  <a:pt x="61" y="238"/>
                  <a:pt x="61" y="228"/>
                </a:cubicBezTo>
                <a:cubicBezTo>
                  <a:pt x="83" y="221"/>
                  <a:pt x="90" y="208"/>
                  <a:pt x="116" y="204"/>
                </a:cubicBezTo>
                <a:cubicBezTo>
                  <a:pt x="134" y="202"/>
                  <a:pt x="151" y="203"/>
                  <a:pt x="169" y="208"/>
                </a:cubicBezTo>
                <a:cubicBezTo>
                  <a:pt x="181" y="212"/>
                  <a:pt x="192" y="213"/>
                  <a:pt x="212" y="212"/>
                </a:cubicBezTo>
                <a:cubicBezTo>
                  <a:pt x="229" y="211"/>
                  <a:pt x="235" y="206"/>
                  <a:pt x="258" y="206"/>
                </a:cubicBezTo>
                <a:cubicBezTo>
                  <a:pt x="272" y="206"/>
                  <a:pt x="286" y="215"/>
                  <a:pt x="285" y="223"/>
                </a:cubicBezTo>
                <a:cubicBezTo>
                  <a:pt x="285" y="230"/>
                  <a:pt x="271" y="238"/>
                  <a:pt x="261" y="238"/>
                </a:cubicBezTo>
                <a:cubicBezTo>
                  <a:pt x="241" y="239"/>
                  <a:pt x="246" y="238"/>
                  <a:pt x="226" y="238"/>
                </a:cubicBezTo>
                <a:cubicBezTo>
                  <a:pt x="203" y="237"/>
                  <a:pt x="202" y="242"/>
                  <a:pt x="187" y="247"/>
                </a:cubicBezTo>
                <a:cubicBezTo>
                  <a:pt x="202" y="252"/>
                  <a:pt x="211" y="258"/>
                  <a:pt x="230" y="268"/>
                </a:cubicBezTo>
                <a:cubicBezTo>
                  <a:pt x="251" y="265"/>
                  <a:pt x="272" y="268"/>
                  <a:pt x="290" y="269"/>
                </a:cubicBezTo>
                <a:cubicBezTo>
                  <a:pt x="306" y="265"/>
                  <a:pt x="313" y="259"/>
                  <a:pt x="332" y="258"/>
                </a:cubicBezTo>
                <a:cubicBezTo>
                  <a:pt x="343" y="249"/>
                  <a:pt x="359" y="234"/>
                  <a:pt x="373" y="237"/>
                </a:cubicBezTo>
                <a:cubicBezTo>
                  <a:pt x="381" y="238"/>
                  <a:pt x="390" y="247"/>
                  <a:pt x="390" y="247"/>
                </a:cubicBezTo>
                <a:close/>
                <a:moveTo>
                  <a:pt x="44" y="211"/>
                </a:moveTo>
                <a:cubicBezTo>
                  <a:pt x="0" y="211"/>
                  <a:pt x="0" y="211"/>
                  <a:pt x="0" y="211"/>
                </a:cubicBezTo>
                <a:cubicBezTo>
                  <a:pt x="0" y="297"/>
                  <a:pt x="0" y="297"/>
                  <a:pt x="0" y="297"/>
                </a:cubicBezTo>
                <a:cubicBezTo>
                  <a:pt x="44" y="297"/>
                  <a:pt x="44" y="297"/>
                  <a:pt x="44" y="297"/>
                </a:cubicBezTo>
                <a:cubicBezTo>
                  <a:pt x="48" y="297"/>
                  <a:pt x="51" y="294"/>
                  <a:pt x="51" y="291"/>
                </a:cubicBezTo>
                <a:cubicBezTo>
                  <a:pt x="51" y="216"/>
                  <a:pt x="51" y="216"/>
                  <a:pt x="51" y="216"/>
                </a:cubicBezTo>
                <a:cubicBezTo>
                  <a:pt x="51" y="213"/>
                  <a:pt x="48" y="211"/>
                  <a:pt x="44" y="211"/>
                </a:cubicBezTo>
                <a:close/>
                <a:moveTo>
                  <a:pt x="351" y="112"/>
                </a:moveTo>
                <a:cubicBezTo>
                  <a:pt x="351" y="105"/>
                  <a:pt x="351" y="100"/>
                  <a:pt x="352" y="96"/>
                </a:cubicBezTo>
                <a:cubicBezTo>
                  <a:pt x="354" y="94"/>
                  <a:pt x="355" y="91"/>
                  <a:pt x="356" y="89"/>
                </a:cubicBezTo>
                <a:cubicBezTo>
                  <a:pt x="358" y="86"/>
                  <a:pt x="362" y="82"/>
                  <a:pt x="368" y="77"/>
                </a:cubicBezTo>
                <a:cubicBezTo>
                  <a:pt x="376" y="69"/>
                  <a:pt x="382" y="63"/>
                  <a:pt x="385" y="57"/>
                </a:cubicBezTo>
                <a:cubicBezTo>
                  <a:pt x="389" y="52"/>
                  <a:pt x="390" y="46"/>
                  <a:pt x="390" y="40"/>
                </a:cubicBezTo>
                <a:cubicBezTo>
                  <a:pt x="390" y="29"/>
                  <a:pt x="385" y="20"/>
                  <a:pt x="377" y="12"/>
                </a:cubicBezTo>
                <a:cubicBezTo>
                  <a:pt x="368" y="4"/>
                  <a:pt x="358" y="0"/>
                  <a:pt x="343" y="0"/>
                </a:cubicBezTo>
                <a:cubicBezTo>
                  <a:pt x="329" y="0"/>
                  <a:pt x="319" y="4"/>
                  <a:pt x="311" y="10"/>
                </a:cubicBezTo>
                <a:cubicBezTo>
                  <a:pt x="300" y="20"/>
                  <a:pt x="297" y="31"/>
                  <a:pt x="297" y="44"/>
                </a:cubicBezTo>
                <a:cubicBezTo>
                  <a:pt x="315" y="44"/>
                  <a:pt x="315" y="44"/>
                  <a:pt x="315" y="44"/>
                </a:cubicBezTo>
                <a:cubicBezTo>
                  <a:pt x="316" y="34"/>
                  <a:pt x="316" y="27"/>
                  <a:pt x="324" y="22"/>
                </a:cubicBezTo>
                <a:cubicBezTo>
                  <a:pt x="329" y="17"/>
                  <a:pt x="336" y="14"/>
                  <a:pt x="343" y="14"/>
                </a:cubicBezTo>
                <a:cubicBezTo>
                  <a:pt x="351" y="14"/>
                  <a:pt x="360" y="17"/>
                  <a:pt x="366" y="22"/>
                </a:cubicBezTo>
                <a:cubicBezTo>
                  <a:pt x="371" y="27"/>
                  <a:pt x="372" y="33"/>
                  <a:pt x="372" y="40"/>
                </a:cubicBezTo>
                <a:cubicBezTo>
                  <a:pt x="372" y="44"/>
                  <a:pt x="371" y="48"/>
                  <a:pt x="368" y="52"/>
                </a:cubicBezTo>
                <a:cubicBezTo>
                  <a:pt x="367" y="55"/>
                  <a:pt x="363" y="60"/>
                  <a:pt x="356" y="65"/>
                </a:cubicBezTo>
                <a:cubicBezTo>
                  <a:pt x="350" y="70"/>
                  <a:pt x="346" y="74"/>
                  <a:pt x="343" y="77"/>
                </a:cubicBezTo>
                <a:cubicBezTo>
                  <a:pt x="341" y="81"/>
                  <a:pt x="338" y="85"/>
                  <a:pt x="337" y="89"/>
                </a:cubicBezTo>
                <a:cubicBezTo>
                  <a:pt x="334" y="94"/>
                  <a:pt x="333" y="100"/>
                  <a:pt x="333" y="107"/>
                </a:cubicBezTo>
                <a:cubicBezTo>
                  <a:pt x="333" y="108"/>
                  <a:pt x="333" y="111"/>
                  <a:pt x="333" y="112"/>
                </a:cubicBezTo>
                <a:cubicBezTo>
                  <a:pt x="351" y="112"/>
                  <a:pt x="351" y="112"/>
                  <a:pt x="351" y="112"/>
                </a:cubicBezTo>
                <a:cubicBezTo>
                  <a:pt x="351" y="112"/>
                  <a:pt x="351" y="112"/>
                  <a:pt x="351" y="112"/>
                </a:cubicBezTo>
                <a:close/>
                <a:moveTo>
                  <a:pt x="351" y="144"/>
                </a:moveTo>
                <a:cubicBezTo>
                  <a:pt x="351" y="128"/>
                  <a:pt x="351" y="128"/>
                  <a:pt x="351" y="128"/>
                </a:cubicBezTo>
                <a:cubicBezTo>
                  <a:pt x="333" y="128"/>
                  <a:pt x="333" y="128"/>
                  <a:pt x="333" y="128"/>
                </a:cubicBezTo>
                <a:cubicBezTo>
                  <a:pt x="333" y="144"/>
                  <a:pt x="333" y="144"/>
                  <a:pt x="333" y="144"/>
                </a:cubicBezTo>
                <a:cubicBezTo>
                  <a:pt x="351" y="144"/>
                  <a:pt x="351" y="144"/>
                  <a:pt x="351" y="144"/>
                </a:cubicBezTo>
                <a:cubicBezTo>
                  <a:pt x="351" y="144"/>
                  <a:pt x="351" y="144"/>
                  <a:pt x="351" y="144"/>
                </a:cubicBezTo>
                <a:close/>
                <a:moveTo>
                  <a:pt x="112" y="99"/>
                </a:moveTo>
                <a:cubicBezTo>
                  <a:pt x="98" y="144"/>
                  <a:pt x="98" y="144"/>
                  <a:pt x="98" y="144"/>
                </a:cubicBezTo>
                <a:cubicBezTo>
                  <a:pt x="78" y="144"/>
                  <a:pt x="78" y="144"/>
                  <a:pt x="78" y="144"/>
                </a:cubicBezTo>
                <a:cubicBezTo>
                  <a:pt x="127" y="0"/>
                  <a:pt x="127" y="0"/>
                  <a:pt x="127" y="0"/>
                </a:cubicBezTo>
                <a:cubicBezTo>
                  <a:pt x="150" y="0"/>
                  <a:pt x="150" y="0"/>
                  <a:pt x="150" y="0"/>
                </a:cubicBezTo>
                <a:cubicBezTo>
                  <a:pt x="199" y="144"/>
                  <a:pt x="199" y="144"/>
                  <a:pt x="199" y="144"/>
                </a:cubicBezTo>
                <a:cubicBezTo>
                  <a:pt x="179" y="144"/>
                  <a:pt x="179" y="144"/>
                  <a:pt x="179" y="144"/>
                </a:cubicBezTo>
                <a:cubicBezTo>
                  <a:pt x="164" y="99"/>
                  <a:pt x="164" y="99"/>
                  <a:pt x="164" y="99"/>
                </a:cubicBezTo>
                <a:cubicBezTo>
                  <a:pt x="112" y="99"/>
                  <a:pt x="112" y="99"/>
                  <a:pt x="112" y="99"/>
                </a:cubicBezTo>
                <a:cubicBezTo>
                  <a:pt x="112" y="99"/>
                  <a:pt x="112" y="99"/>
                  <a:pt x="112" y="99"/>
                </a:cubicBezTo>
                <a:close/>
                <a:moveTo>
                  <a:pt x="160" y="85"/>
                </a:moveTo>
                <a:cubicBezTo>
                  <a:pt x="146" y="43"/>
                  <a:pt x="146" y="43"/>
                  <a:pt x="146" y="43"/>
                </a:cubicBezTo>
                <a:cubicBezTo>
                  <a:pt x="142" y="34"/>
                  <a:pt x="140" y="25"/>
                  <a:pt x="138" y="17"/>
                </a:cubicBezTo>
                <a:cubicBezTo>
                  <a:pt x="138" y="17"/>
                  <a:pt x="138" y="17"/>
                  <a:pt x="138" y="17"/>
                </a:cubicBezTo>
                <a:cubicBezTo>
                  <a:pt x="135" y="25"/>
                  <a:pt x="133" y="34"/>
                  <a:pt x="130" y="43"/>
                </a:cubicBezTo>
                <a:cubicBezTo>
                  <a:pt x="116" y="85"/>
                  <a:pt x="116" y="85"/>
                  <a:pt x="116" y="85"/>
                </a:cubicBezTo>
                <a:cubicBezTo>
                  <a:pt x="160" y="85"/>
                  <a:pt x="160" y="85"/>
                  <a:pt x="160" y="85"/>
                </a:cubicBezTo>
                <a:cubicBezTo>
                  <a:pt x="160" y="85"/>
                  <a:pt x="160" y="85"/>
                  <a:pt x="160"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20013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Microsoft Azure </a:t>
            </a:r>
            <a:r>
              <a:rPr lang="en-US" dirty="0" smtClean="0"/>
              <a:t>Storage Abstractions</a:t>
            </a:r>
            <a:endParaRPr lang="en-US" dirty="0"/>
          </a:p>
        </p:txBody>
      </p:sp>
      <p:grpSp>
        <p:nvGrpSpPr>
          <p:cNvPr id="25" name="Group 24"/>
          <p:cNvGrpSpPr/>
          <p:nvPr/>
        </p:nvGrpSpPr>
        <p:grpSpPr>
          <a:xfrm>
            <a:off x="5800005" y="1746611"/>
            <a:ext cx="2488654" cy="3364778"/>
            <a:chOff x="519113" y="1446214"/>
            <a:chExt cx="2488654" cy="3364778"/>
          </a:xfrm>
        </p:grpSpPr>
        <p:sp>
          <p:nvSpPr>
            <p:cNvPr id="6" name="Rectangle 5"/>
            <p:cNvSpPr/>
            <p:nvPr/>
          </p:nvSpPr>
          <p:spPr bwMode="auto">
            <a:xfrm>
              <a:off x="519113" y="1446214"/>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Segoe UI Light" pitchFamily="34" charset="0"/>
                </a:rPr>
                <a:t>Tables</a:t>
              </a:r>
              <a:endParaRPr lang="en-US" sz="2800" dirty="0" smtClean="0">
                <a:gradFill>
                  <a:gsLst>
                    <a:gs pos="0">
                      <a:srgbClr val="FFFFFF"/>
                    </a:gs>
                    <a:gs pos="100000">
                      <a:srgbClr val="FFFFFF"/>
                    </a:gs>
                  </a:gsLst>
                  <a:lin ang="5400000" scaled="0"/>
                </a:gradFill>
                <a:latin typeface="Segoe UI Light" pitchFamily="34" charset="0"/>
              </a:endParaRPr>
            </a:p>
            <a:p>
              <a:pPr defTabSz="914099" fontAlgn="base">
                <a:spcBef>
                  <a:spcPct val="0"/>
                </a:spcBef>
                <a:spcAft>
                  <a:spcPct val="0"/>
                </a:spcAft>
              </a:pPr>
              <a:r>
                <a:rPr lang="en-US" sz="1800" dirty="0">
                  <a:gradFill>
                    <a:gsLst>
                      <a:gs pos="0">
                        <a:srgbClr val="FFFFFF"/>
                      </a:gs>
                      <a:gs pos="100000">
                        <a:srgbClr val="FFFFFF"/>
                      </a:gs>
                    </a:gsLst>
                    <a:lin ang="5400000" scaled="0"/>
                  </a:gradFill>
                  <a:latin typeface="+mj-lt"/>
                </a:rPr>
                <a:t>Structured storage. </a:t>
              </a:r>
              <a:r>
                <a:rPr lang="en-US" sz="1800" dirty="0" smtClean="0">
                  <a:gradFill>
                    <a:gsLst>
                      <a:gs pos="0">
                        <a:srgbClr val="FFFFFF"/>
                      </a:gs>
                      <a:gs pos="100000">
                        <a:srgbClr val="FFFFFF"/>
                      </a:gs>
                    </a:gsLst>
                    <a:lin ang="5400000" scaled="0"/>
                  </a:gradFill>
                  <a:latin typeface="+mj-lt"/>
                </a:rPr>
                <a:t/>
              </a:r>
              <a:br>
                <a:rPr lang="en-US" sz="1800" dirty="0" smtClean="0">
                  <a:gradFill>
                    <a:gsLst>
                      <a:gs pos="0">
                        <a:srgbClr val="FFFFFF"/>
                      </a:gs>
                      <a:gs pos="100000">
                        <a:srgbClr val="FFFFFF"/>
                      </a:gs>
                    </a:gsLst>
                    <a:lin ang="5400000" scaled="0"/>
                  </a:gradFill>
                  <a:latin typeface="+mj-lt"/>
                </a:rPr>
              </a:br>
              <a:r>
                <a:rPr lang="en-US" sz="1800" dirty="0" smtClean="0">
                  <a:gradFill>
                    <a:gsLst>
                      <a:gs pos="0">
                        <a:srgbClr val="FFFFFF"/>
                      </a:gs>
                      <a:gs pos="100000">
                        <a:srgbClr val="FFFFFF"/>
                      </a:gs>
                    </a:gsLst>
                    <a:lin ang="5400000" scaled="0"/>
                  </a:gradFill>
                  <a:latin typeface="+mj-lt"/>
                </a:rPr>
                <a:t>A </a:t>
              </a:r>
              <a:r>
                <a:rPr lang="en-US" sz="1800" dirty="0">
                  <a:gradFill>
                    <a:gsLst>
                      <a:gs pos="0">
                        <a:srgbClr val="FFFFFF"/>
                      </a:gs>
                      <a:gs pos="100000">
                        <a:srgbClr val="FFFFFF"/>
                      </a:gs>
                    </a:gsLst>
                    <a:lin ang="5400000" scaled="0"/>
                  </a:gradFill>
                  <a:latin typeface="+mj-lt"/>
                </a:rPr>
                <a:t>table is a set of entities; an entity is </a:t>
              </a:r>
              <a:r>
                <a:rPr lang="en-US" sz="1800" dirty="0" smtClean="0">
                  <a:gradFill>
                    <a:gsLst>
                      <a:gs pos="0">
                        <a:srgbClr val="FFFFFF"/>
                      </a:gs>
                      <a:gs pos="100000">
                        <a:srgbClr val="FFFFFF"/>
                      </a:gs>
                    </a:gsLst>
                    <a:lin ang="5400000" scaled="0"/>
                  </a:gradFill>
                  <a:latin typeface="+mj-lt"/>
                </a:rPr>
                <a:t/>
              </a:r>
              <a:br>
                <a:rPr lang="en-US" sz="1800" dirty="0" smtClean="0">
                  <a:gradFill>
                    <a:gsLst>
                      <a:gs pos="0">
                        <a:srgbClr val="FFFFFF"/>
                      </a:gs>
                      <a:gs pos="100000">
                        <a:srgbClr val="FFFFFF"/>
                      </a:gs>
                    </a:gsLst>
                    <a:lin ang="5400000" scaled="0"/>
                  </a:gradFill>
                  <a:latin typeface="+mj-lt"/>
                </a:rPr>
              </a:br>
              <a:r>
                <a:rPr lang="en-US" sz="1800" dirty="0" smtClean="0">
                  <a:gradFill>
                    <a:gsLst>
                      <a:gs pos="0">
                        <a:srgbClr val="FFFFFF"/>
                      </a:gs>
                      <a:gs pos="100000">
                        <a:srgbClr val="FFFFFF"/>
                      </a:gs>
                    </a:gsLst>
                    <a:lin ang="5400000" scaled="0"/>
                  </a:gradFill>
                  <a:latin typeface="+mj-lt"/>
                </a:rPr>
                <a:t>a </a:t>
              </a:r>
              <a:r>
                <a:rPr lang="en-US" sz="1800" dirty="0">
                  <a:gradFill>
                    <a:gsLst>
                      <a:gs pos="0">
                        <a:srgbClr val="FFFFFF"/>
                      </a:gs>
                      <a:gs pos="100000">
                        <a:srgbClr val="FFFFFF"/>
                      </a:gs>
                    </a:gsLst>
                    <a:lin ang="5400000" scaled="0"/>
                  </a:gradFill>
                  <a:latin typeface="+mj-lt"/>
                </a:rPr>
                <a:t>set of properties.</a:t>
              </a:r>
            </a:p>
          </p:txBody>
        </p:sp>
        <p:sp>
          <p:nvSpPr>
            <p:cNvPr id="7" name="Freeform 6"/>
            <p:cNvSpPr>
              <a:spLocks noEditPoints="1"/>
            </p:cNvSpPr>
            <p:nvPr/>
          </p:nvSpPr>
          <p:spPr bwMode="auto">
            <a:xfrm>
              <a:off x="1144491" y="1706652"/>
              <a:ext cx="1237898" cy="1082587"/>
            </a:xfrm>
            <a:custGeom>
              <a:avLst/>
              <a:gdLst>
                <a:gd name="T0" fmla="*/ 0 w 570"/>
                <a:gd name="T1" fmla="*/ 12 h 499"/>
                <a:gd name="T2" fmla="*/ 558 w 570"/>
                <a:gd name="T3" fmla="*/ 499 h 499"/>
                <a:gd name="T4" fmla="*/ 558 w 570"/>
                <a:gd name="T5" fmla="*/ 0 h 499"/>
                <a:gd name="T6" fmla="*/ 223 w 570"/>
                <a:gd name="T7" fmla="*/ 396 h 499"/>
                <a:gd name="T8" fmla="*/ 223 w 570"/>
                <a:gd name="T9" fmla="*/ 215 h 499"/>
                <a:gd name="T10" fmla="*/ 138 w 570"/>
                <a:gd name="T11" fmla="*/ 215 h 499"/>
                <a:gd name="T12" fmla="*/ 138 w 570"/>
                <a:gd name="T13" fmla="*/ 124 h 499"/>
                <a:gd name="T14" fmla="*/ 138 w 570"/>
                <a:gd name="T15" fmla="*/ 195 h 499"/>
                <a:gd name="T16" fmla="*/ 138 w 570"/>
                <a:gd name="T17" fmla="*/ 376 h 499"/>
                <a:gd name="T18" fmla="*/ 243 w 570"/>
                <a:gd name="T19" fmla="*/ 464 h 499"/>
                <a:gd name="T20" fmla="*/ 327 w 570"/>
                <a:gd name="T21" fmla="*/ 464 h 499"/>
                <a:gd name="T22" fmla="*/ 327 w 570"/>
                <a:gd name="T23" fmla="*/ 285 h 499"/>
                <a:gd name="T24" fmla="*/ 327 w 570"/>
                <a:gd name="T25" fmla="*/ 215 h 499"/>
                <a:gd name="T26" fmla="*/ 327 w 570"/>
                <a:gd name="T27" fmla="*/ 124 h 499"/>
                <a:gd name="T28" fmla="*/ 327 w 570"/>
                <a:gd name="T29" fmla="*/ 305 h 499"/>
                <a:gd name="T30" fmla="*/ 243 w 570"/>
                <a:gd name="T31" fmla="*/ 305 h 499"/>
                <a:gd name="T32" fmla="*/ 347 w 570"/>
                <a:gd name="T33" fmla="*/ 396 h 499"/>
                <a:gd name="T34" fmla="*/ 347 w 570"/>
                <a:gd name="T35" fmla="*/ 464 h 499"/>
                <a:gd name="T36" fmla="*/ 347 w 570"/>
                <a:gd name="T37" fmla="*/ 285 h 499"/>
                <a:gd name="T38" fmla="*/ 347 w 570"/>
                <a:gd name="T39" fmla="*/ 195 h 499"/>
                <a:gd name="T40" fmla="*/ 432 w 570"/>
                <a:gd name="T41" fmla="*/ 195 h 499"/>
                <a:gd name="T42" fmla="*/ 432 w 570"/>
                <a:gd name="T43" fmla="*/ 376 h 499"/>
                <a:gd name="T44" fmla="*/ 432 w 570"/>
                <a:gd name="T45" fmla="*/ 305 h 499"/>
                <a:gd name="T46" fmla="*/ 535 w 570"/>
                <a:gd name="T47" fmla="*/ 396 h 499"/>
                <a:gd name="T48" fmla="*/ 452 w 570"/>
                <a:gd name="T49" fmla="*/ 376 h 499"/>
                <a:gd name="T50" fmla="*/ 535 w 570"/>
                <a:gd name="T51" fmla="*/ 376 h 499"/>
                <a:gd name="T52" fmla="*/ 452 w 570"/>
                <a:gd name="T53" fmla="*/ 215 h 499"/>
                <a:gd name="T54" fmla="*/ 452 w 570"/>
                <a:gd name="T55" fmla="*/ 285 h 499"/>
                <a:gd name="T56" fmla="*/ 535 w 570"/>
                <a:gd name="T57" fmla="*/ 124 h 499"/>
                <a:gd name="T58" fmla="*/ 535 w 570"/>
                <a:gd name="T59" fmla="*/ 35 h 499"/>
                <a:gd name="T60" fmla="*/ 452 w 570"/>
                <a:gd name="T61" fmla="*/ 35 h 499"/>
                <a:gd name="T62" fmla="*/ 432 w 570"/>
                <a:gd name="T63" fmla="*/ 104 h 499"/>
                <a:gd name="T64" fmla="*/ 432 w 570"/>
                <a:gd name="T65" fmla="*/ 35 h 499"/>
                <a:gd name="T66" fmla="*/ 243 w 570"/>
                <a:gd name="T67" fmla="*/ 104 h 499"/>
                <a:gd name="T68" fmla="*/ 223 w 570"/>
                <a:gd name="T69" fmla="*/ 35 h 499"/>
                <a:gd name="T70" fmla="*/ 138 w 570"/>
                <a:gd name="T71" fmla="*/ 35 h 499"/>
                <a:gd name="T72" fmla="*/ 35 w 570"/>
                <a:gd name="T73" fmla="*/ 104 h 499"/>
                <a:gd name="T74" fmla="*/ 118 w 570"/>
                <a:gd name="T75" fmla="*/ 104 h 499"/>
                <a:gd name="T76" fmla="*/ 35 w 570"/>
                <a:gd name="T77" fmla="*/ 195 h 499"/>
                <a:gd name="T78" fmla="*/ 118 w 570"/>
                <a:gd name="T79" fmla="*/ 215 h 499"/>
                <a:gd name="T80" fmla="*/ 35 w 570"/>
                <a:gd name="T81" fmla="*/ 215 h 499"/>
                <a:gd name="T82" fmla="*/ 118 w 570"/>
                <a:gd name="T83" fmla="*/ 376 h 499"/>
                <a:gd name="T84" fmla="*/ 118 w 570"/>
                <a:gd name="T85" fmla="*/ 305 h 499"/>
                <a:gd name="T86" fmla="*/ 35 w 570"/>
                <a:gd name="T87" fmla="*/ 46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0" h="499">
                  <a:moveTo>
                    <a:pt x="558" y="0"/>
                  </a:moveTo>
                  <a:cubicBezTo>
                    <a:pt x="12" y="0"/>
                    <a:pt x="12" y="0"/>
                    <a:pt x="12" y="0"/>
                  </a:cubicBezTo>
                  <a:cubicBezTo>
                    <a:pt x="5" y="0"/>
                    <a:pt x="0" y="5"/>
                    <a:pt x="0" y="12"/>
                  </a:cubicBezTo>
                  <a:cubicBezTo>
                    <a:pt x="0" y="487"/>
                    <a:pt x="0" y="487"/>
                    <a:pt x="0" y="487"/>
                  </a:cubicBezTo>
                  <a:cubicBezTo>
                    <a:pt x="0" y="493"/>
                    <a:pt x="5" y="499"/>
                    <a:pt x="12" y="499"/>
                  </a:cubicBezTo>
                  <a:cubicBezTo>
                    <a:pt x="558" y="499"/>
                    <a:pt x="558" y="499"/>
                    <a:pt x="558" y="499"/>
                  </a:cubicBezTo>
                  <a:cubicBezTo>
                    <a:pt x="564" y="499"/>
                    <a:pt x="570" y="493"/>
                    <a:pt x="570" y="487"/>
                  </a:cubicBezTo>
                  <a:cubicBezTo>
                    <a:pt x="570" y="12"/>
                    <a:pt x="570" y="12"/>
                    <a:pt x="570" y="12"/>
                  </a:cubicBezTo>
                  <a:cubicBezTo>
                    <a:pt x="570" y="5"/>
                    <a:pt x="564" y="0"/>
                    <a:pt x="558" y="0"/>
                  </a:cubicBezTo>
                  <a:close/>
                  <a:moveTo>
                    <a:pt x="138" y="464"/>
                  </a:moveTo>
                  <a:cubicBezTo>
                    <a:pt x="138" y="396"/>
                    <a:pt x="138" y="396"/>
                    <a:pt x="138" y="396"/>
                  </a:cubicBezTo>
                  <a:cubicBezTo>
                    <a:pt x="223" y="396"/>
                    <a:pt x="223" y="396"/>
                    <a:pt x="223" y="396"/>
                  </a:cubicBezTo>
                  <a:cubicBezTo>
                    <a:pt x="223" y="464"/>
                    <a:pt x="223" y="464"/>
                    <a:pt x="223" y="464"/>
                  </a:cubicBezTo>
                  <a:lnTo>
                    <a:pt x="138" y="464"/>
                  </a:lnTo>
                  <a:close/>
                  <a:moveTo>
                    <a:pt x="223" y="215"/>
                  </a:moveTo>
                  <a:cubicBezTo>
                    <a:pt x="223" y="285"/>
                    <a:pt x="223" y="285"/>
                    <a:pt x="223" y="285"/>
                  </a:cubicBezTo>
                  <a:cubicBezTo>
                    <a:pt x="138" y="285"/>
                    <a:pt x="138" y="285"/>
                    <a:pt x="138" y="285"/>
                  </a:cubicBezTo>
                  <a:cubicBezTo>
                    <a:pt x="138" y="215"/>
                    <a:pt x="138" y="215"/>
                    <a:pt x="138" y="215"/>
                  </a:cubicBezTo>
                  <a:lnTo>
                    <a:pt x="223" y="215"/>
                  </a:lnTo>
                  <a:close/>
                  <a:moveTo>
                    <a:pt x="138" y="195"/>
                  </a:moveTo>
                  <a:cubicBezTo>
                    <a:pt x="138" y="124"/>
                    <a:pt x="138" y="124"/>
                    <a:pt x="138" y="124"/>
                  </a:cubicBezTo>
                  <a:cubicBezTo>
                    <a:pt x="223" y="124"/>
                    <a:pt x="223" y="124"/>
                    <a:pt x="223" y="124"/>
                  </a:cubicBezTo>
                  <a:cubicBezTo>
                    <a:pt x="223" y="195"/>
                    <a:pt x="223" y="195"/>
                    <a:pt x="223" y="195"/>
                  </a:cubicBezTo>
                  <a:lnTo>
                    <a:pt x="138" y="195"/>
                  </a:lnTo>
                  <a:close/>
                  <a:moveTo>
                    <a:pt x="223" y="305"/>
                  </a:moveTo>
                  <a:cubicBezTo>
                    <a:pt x="223" y="376"/>
                    <a:pt x="223" y="376"/>
                    <a:pt x="223" y="376"/>
                  </a:cubicBezTo>
                  <a:cubicBezTo>
                    <a:pt x="138" y="376"/>
                    <a:pt x="138" y="376"/>
                    <a:pt x="138" y="376"/>
                  </a:cubicBezTo>
                  <a:cubicBezTo>
                    <a:pt x="138" y="305"/>
                    <a:pt x="138" y="305"/>
                    <a:pt x="138" y="305"/>
                  </a:cubicBezTo>
                  <a:lnTo>
                    <a:pt x="223" y="305"/>
                  </a:lnTo>
                  <a:close/>
                  <a:moveTo>
                    <a:pt x="243" y="464"/>
                  </a:moveTo>
                  <a:cubicBezTo>
                    <a:pt x="243" y="396"/>
                    <a:pt x="243" y="396"/>
                    <a:pt x="243" y="396"/>
                  </a:cubicBezTo>
                  <a:cubicBezTo>
                    <a:pt x="327" y="396"/>
                    <a:pt x="327" y="396"/>
                    <a:pt x="327" y="396"/>
                  </a:cubicBezTo>
                  <a:cubicBezTo>
                    <a:pt x="327" y="464"/>
                    <a:pt x="327" y="464"/>
                    <a:pt x="327" y="464"/>
                  </a:cubicBezTo>
                  <a:lnTo>
                    <a:pt x="243" y="464"/>
                  </a:lnTo>
                  <a:close/>
                  <a:moveTo>
                    <a:pt x="327" y="215"/>
                  </a:moveTo>
                  <a:cubicBezTo>
                    <a:pt x="327" y="285"/>
                    <a:pt x="327" y="285"/>
                    <a:pt x="327" y="285"/>
                  </a:cubicBezTo>
                  <a:cubicBezTo>
                    <a:pt x="243" y="285"/>
                    <a:pt x="243" y="285"/>
                    <a:pt x="243" y="285"/>
                  </a:cubicBezTo>
                  <a:cubicBezTo>
                    <a:pt x="243" y="215"/>
                    <a:pt x="243" y="215"/>
                    <a:pt x="243" y="215"/>
                  </a:cubicBezTo>
                  <a:lnTo>
                    <a:pt x="327" y="215"/>
                  </a:lnTo>
                  <a:close/>
                  <a:moveTo>
                    <a:pt x="243" y="195"/>
                  </a:moveTo>
                  <a:cubicBezTo>
                    <a:pt x="243" y="124"/>
                    <a:pt x="243" y="124"/>
                    <a:pt x="243" y="124"/>
                  </a:cubicBezTo>
                  <a:cubicBezTo>
                    <a:pt x="327" y="124"/>
                    <a:pt x="327" y="124"/>
                    <a:pt x="327" y="124"/>
                  </a:cubicBezTo>
                  <a:cubicBezTo>
                    <a:pt x="327" y="195"/>
                    <a:pt x="327" y="195"/>
                    <a:pt x="327" y="195"/>
                  </a:cubicBezTo>
                  <a:lnTo>
                    <a:pt x="243" y="195"/>
                  </a:lnTo>
                  <a:close/>
                  <a:moveTo>
                    <a:pt x="327" y="305"/>
                  </a:moveTo>
                  <a:cubicBezTo>
                    <a:pt x="327" y="376"/>
                    <a:pt x="327" y="376"/>
                    <a:pt x="327" y="376"/>
                  </a:cubicBezTo>
                  <a:cubicBezTo>
                    <a:pt x="243" y="376"/>
                    <a:pt x="243" y="376"/>
                    <a:pt x="243" y="376"/>
                  </a:cubicBezTo>
                  <a:cubicBezTo>
                    <a:pt x="243" y="305"/>
                    <a:pt x="243" y="305"/>
                    <a:pt x="243" y="305"/>
                  </a:cubicBezTo>
                  <a:lnTo>
                    <a:pt x="327" y="305"/>
                  </a:lnTo>
                  <a:close/>
                  <a:moveTo>
                    <a:pt x="347" y="464"/>
                  </a:moveTo>
                  <a:cubicBezTo>
                    <a:pt x="347" y="396"/>
                    <a:pt x="347" y="396"/>
                    <a:pt x="347" y="396"/>
                  </a:cubicBezTo>
                  <a:cubicBezTo>
                    <a:pt x="432" y="396"/>
                    <a:pt x="432" y="396"/>
                    <a:pt x="432" y="396"/>
                  </a:cubicBezTo>
                  <a:cubicBezTo>
                    <a:pt x="432" y="464"/>
                    <a:pt x="432" y="464"/>
                    <a:pt x="432" y="464"/>
                  </a:cubicBezTo>
                  <a:lnTo>
                    <a:pt x="347" y="464"/>
                  </a:lnTo>
                  <a:close/>
                  <a:moveTo>
                    <a:pt x="432" y="215"/>
                  </a:moveTo>
                  <a:cubicBezTo>
                    <a:pt x="432" y="285"/>
                    <a:pt x="432" y="285"/>
                    <a:pt x="432" y="285"/>
                  </a:cubicBezTo>
                  <a:cubicBezTo>
                    <a:pt x="347" y="285"/>
                    <a:pt x="347" y="285"/>
                    <a:pt x="347" y="285"/>
                  </a:cubicBezTo>
                  <a:cubicBezTo>
                    <a:pt x="347" y="215"/>
                    <a:pt x="347" y="215"/>
                    <a:pt x="347" y="215"/>
                  </a:cubicBezTo>
                  <a:lnTo>
                    <a:pt x="432" y="215"/>
                  </a:lnTo>
                  <a:close/>
                  <a:moveTo>
                    <a:pt x="347" y="195"/>
                  </a:moveTo>
                  <a:cubicBezTo>
                    <a:pt x="347" y="124"/>
                    <a:pt x="347" y="124"/>
                    <a:pt x="347" y="124"/>
                  </a:cubicBezTo>
                  <a:cubicBezTo>
                    <a:pt x="432" y="124"/>
                    <a:pt x="432" y="124"/>
                    <a:pt x="432" y="124"/>
                  </a:cubicBezTo>
                  <a:cubicBezTo>
                    <a:pt x="432" y="195"/>
                    <a:pt x="432" y="195"/>
                    <a:pt x="432" y="195"/>
                  </a:cubicBezTo>
                  <a:lnTo>
                    <a:pt x="347" y="195"/>
                  </a:lnTo>
                  <a:close/>
                  <a:moveTo>
                    <a:pt x="432" y="305"/>
                  </a:moveTo>
                  <a:cubicBezTo>
                    <a:pt x="432" y="376"/>
                    <a:pt x="432" y="376"/>
                    <a:pt x="432" y="376"/>
                  </a:cubicBezTo>
                  <a:cubicBezTo>
                    <a:pt x="347" y="376"/>
                    <a:pt x="347" y="376"/>
                    <a:pt x="347" y="376"/>
                  </a:cubicBezTo>
                  <a:cubicBezTo>
                    <a:pt x="347" y="305"/>
                    <a:pt x="347" y="305"/>
                    <a:pt x="347" y="305"/>
                  </a:cubicBezTo>
                  <a:lnTo>
                    <a:pt x="432" y="305"/>
                  </a:lnTo>
                  <a:close/>
                  <a:moveTo>
                    <a:pt x="452" y="464"/>
                  </a:moveTo>
                  <a:cubicBezTo>
                    <a:pt x="452" y="396"/>
                    <a:pt x="452" y="396"/>
                    <a:pt x="452" y="396"/>
                  </a:cubicBezTo>
                  <a:cubicBezTo>
                    <a:pt x="535" y="396"/>
                    <a:pt x="535" y="396"/>
                    <a:pt x="535" y="396"/>
                  </a:cubicBezTo>
                  <a:cubicBezTo>
                    <a:pt x="535" y="464"/>
                    <a:pt x="535" y="464"/>
                    <a:pt x="535" y="464"/>
                  </a:cubicBezTo>
                  <a:lnTo>
                    <a:pt x="452" y="464"/>
                  </a:lnTo>
                  <a:close/>
                  <a:moveTo>
                    <a:pt x="452" y="376"/>
                  </a:moveTo>
                  <a:cubicBezTo>
                    <a:pt x="452" y="305"/>
                    <a:pt x="452" y="305"/>
                    <a:pt x="452" y="305"/>
                  </a:cubicBezTo>
                  <a:cubicBezTo>
                    <a:pt x="535" y="305"/>
                    <a:pt x="535" y="305"/>
                    <a:pt x="535" y="305"/>
                  </a:cubicBezTo>
                  <a:cubicBezTo>
                    <a:pt x="535" y="376"/>
                    <a:pt x="535" y="376"/>
                    <a:pt x="535" y="376"/>
                  </a:cubicBezTo>
                  <a:lnTo>
                    <a:pt x="452" y="376"/>
                  </a:lnTo>
                  <a:close/>
                  <a:moveTo>
                    <a:pt x="452" y="285"/>
                  </a:moveTo>
                  <a:cubicBezTo>
                    <a:pt x="452" y="215"/>
                    <a:pt x="452" y="215"/>
                    <a:pt x="452" y="215"/>
                  </a:cubicBezTo>
                  <a:cubicBezTo>
                    <a:pt x="535" y="215"/>
                    <a:pt x="535" y="215"/>
                    <a:pt x="535" y="215"/>
                  </a:cubicBezTo>
                  <a:cubicBezTo>
                    <a:pt x="535" y="285"/>
                    <a:pt x="535" y="285"/>
                    <a:pt x="535" y="285"/>
                  </a:cubicBezTo>
                  <a:lnTo>
                    <a:pt x="452" y="285"/>
                  </a:lnTo>
                  <a:close/>
                  <a:moveTo>
                    <a:pt x="452" y="195"/>
                  </a:moveTo>
                  <a:cubicBezTo>
                    <a:pt x="452" y="124"/>
                    <a:pt x="452" y="124"/>
                    <a:pt x="452" y="124"/>
                  </a:cubicBezTo>
                  <a:cubicBezTo>
                    <a:pt x="535" y="124"/>
                    <a:pt x="535" y="124"/>
                    <a:pt x="535" y="124"/>
                  </a:cubicBezTo>
                  <a:cubicBezTo>
                    <a:pt x="535" y="195"/>
                    <a:pt x="535" y="195"/>
                    <a:pt x="535" y="195"/>
                  </a:cubicBezTo>
                  <a:lnTo>
                    <a:pt x="452" y="195"/>
                  </a:lnTo>
                  <a:close/>
                  <a:moveTo>
                    <a:pt x="535" y="35"/>
                  </a:moveTo>
                  <a:cubicBezTo>
                    <a:pt x="535" y="104"/>
                    <a:pt x="535" y="104"/>
                    <a:pt x="535" y="104"/>
                  </a:cubicBezTo>
                  <a:cubicBezTo>
                    <a:pt x="452" y="104"/>
                    <a:pt x="452" y="104"/>
                    <a:pt x="452" y="104"/>
                  </a:cubicBezTo>
                  <a:cubicBezTo>
                    <a:pt x="452" y="35"/>
                    <a:pt x="452" y="35"/>
                    <a:pt x="452" y="35"/>
                  </a:cubicBezTo>
                  <a:lnTo>
                    <a:pt x="535" y="35"/>
                  </a:lnTo>
                  <a:close/>
                  <a:moveTo>
                    <a:pt x="432" y="35"/>
                  </a:moveTo>
                  <a:cubicBezTo>
                    <a:pt x="432" y="104"/>
                    <a:pt x="432" y="104"/>
                    <a:pt x="432" y="104"/>
                  </a:cubicBezTo>
                  <a:cubicBezTo>
                    <a:pt x="347" y="104"/>
                    <a:pt x="347" y="104"/>
                    <a:pt x="347" y="104"/>
                  </a:cubicBezTo>
                  <a:cubicBezTo>
                    <a:pt x="347" y="35"/>
                    <a:pt x="347" y="35"/>
                    <a:pt x="347" y="35"/>
                  </a:cubicBezTo>
                  <a:lnTo>
                    <a:pt x="432" y="35"/>
                  </a:lnTo>
                  <a:close/>
                  <a:moveTo>
                    <a:pt x="327" y="35"/>
                  </a:moveTo>
                  <a:cubicBezTo>
                    <a:pt x="327" y="104"/>
                    <a:pt x="327" y="104"/>
                    <a:pt x="327" y="104"/>
                  </a:cubicBezTo>
                  <a:cubicBezTo>
                    <a:pt x="243" y="104"/>
                    <a:pt x="243" y="104"/>
                    <a:pt x="243" y="104"/>
                  </a:cubicBezTo>
                  <a:cubicBezTo>
                    <a:pt x="243" y="35"/>
                    <a:pt x="243" y="35"/>
                    <a:pt x="243" y="35"/>
                  </a:cubicBezTo>
                  <a:lnTo>
                    <a:pt x="327" y="35"/>
                  </a:lnTo>
                  <a:close/>
                  <a:moveTo>
                    <a:pt x="223" y="35"/>
                  </a:moveTo>
                  <a:cubicBezTo>
                    <a:pt x="223" y="104"/>
                    <a:pt x="223" y="104"/>
                    <a:pt x="223" y="104"/>
                  </a:cubicBezTo>
                  <a:cubicBezTo>
                    <a:pt x="138" y="104"/>
                    <a:pt x="138" y="104"/>
                    <a:pt x="138" y="104"/>
                  </a:cubicBezTo>
                  <a:cubicBezTo>
                    <a:pt x="138" y="35"/>
                    <a:pt x="138" y="35"/>
                    <a:pt x="138" y="35"/>
                  </a:cubicBezTo>
                  <a:lnTo>
                    <a:pt x="223" y="35"/>
                  </a:lnTo>
                  <a:close/>
                  <a:moveTo>
                    <a:pt x="118" y="104"/>
                  </a:moveTo>
                  <a:cubicBezTo>
                    <a:pt x="35" y="104"/>
                    <a:pt x="35" y="104"/>
                    <a:pt x="35" y="104"/>
                  </a:cubicBezTo>
                  <a:cubicBezTo>
                    <a:pt x="35" y="35"/>
                    <a:pt x="35" y="35"/>
                    <a:pt x="35" y="35"/>
                  </a:cubicBezTo>
                  <a:cubicBezTo>
                    <a:pt x="118" y="35"/>
                    <a:pt x="118" y="35"/>
                    <a:pt x="118" y="35"/>
                  </a:cubicBezTo>
                  <a:lnTo>
                    <a:pt x="118" y="104"/>
                  </a:lnTo>
                  <a:close/>
                  <a:moveTo>
                    <a:pt x="118" y="124"/>
                  </a:moveTo>
                  <a:cubicBezTo>
                    <a:pt x="118" y="195"/>
                    <a:pt x="118" y="195"/>
                    <a:pt x="118" y="195"/>
                  </a:cubicBezTo>
                  <a:cubicBezTo>
                    <a:pt x="35" y="195"/>
                    <a:pt x="35" y="195"/>
                    <a:pt x="35" y="195"/>
                  </a:cubicBezTo>
                  <a:cubicBezTo>
                    <a:pt x="35" y="124"/>
                    <a:pt x="35" y="124"/>
                    <a:pt x="35" y="124"/>
                  </a:cubicBezTo>
                  <a:lnTo>
                    <a:pt x="118" y="124"/>
                  </a:lnTo>
                  <a:close/>
                  <a:moveTo>
                    <a:pt x="118" y="215"/>
                  </a:moveTo>
                  <a:cubicBezTo>
                    <a:pt x="118" y="285"/>
                    <a:pt x="118" y="285"/>
                    <a:pt x="118" y="285"/>
                  </a:cubicBezTo>
                  <a:cubicBezTo>
                    <a:pt x="35" y="285"/>
                    <a:pt x="35" y="285"/>
                    <a:pt x="35" y="285"/>
                  </a:cubicBezTo>
                  <a:cubicBezTo>
                    <a:pt x="35" y="215"/>
                    <a:pt x="35" y="215"/>
                    <a:pt x="35" y="215"/>
                  </a:cubicBezTo>
                  <a:lnTo>
                    <a:pt x="118" y="215"/>
                  </a:lnTo>
                  <a:close/>
                  <a:moveTo>
                    <a:pt x="118" y="305"/>
                  </a:moveTo>
                  <a:cubicBezTo>
                    <a:pt x="118" y="376"/>
                    <a:pt x="118" y="376"/>
                    <a:pt x="118" y="376"/>
                  </a:cubicBezTo>
                  <a:cubicBezTo>
                    <a:pt x="35" y="376"/>
                    <a:pt x="35" y="376"/>
                    <a:pt x="35" y="376"/>
                  </a:cubicBezTo>
                  <a:cubicBezTo>
                    <a:pt x="35" y="305"/>
                    <a:pt x="35" y="305"/>
                    <a:pt x="35" y="305"/>
                  </a:cubicBezTo>
                  <a:lnTo>
                    <a:pt x="118" y="305"/>
                  </a:lnTo>
                  <a:close/>
                  <a:moveTo>
                    <a:pt x="118" y="396"/>
                  </a:moveTo>
                  <a:cubicBezTo>
                    <a:pt x="118" y="464"/>
                    <a:pt x="118" y="464"/>
                    <a:pt x="118" y="464"/>
                  </a:cubicBezTo>
                  <a:cubicBezTo>
                    <a:pt x="35" y="464"/>
                    <a:pt x="35" y="464"/>
                    <a:pt x="35" y="464"/>
                  </a:cubicBezTo>
                  <a:cubicBezTo>
                    <a:pt x="35" y="396"/>
                    <a:pt x="35" y="396"/>
                    <a:pt x="35" y="396"/>
                  </a:cubicBezTo>
                  <a:lnTo>
                    <a:pt x="118" y="39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p:cNvGrpSpPr/>
          <p:nvPr/>
        </p:nvGrpSpPr>
        <p:grpSpPr>
          <a:xfrm>
            <a:off x="8440451" y="1746611"/>
            <a:ext cx="2488654" cy="3364778"/>
            <a:chOff x="5988943" y="1446214"/>
            <a:chExt cx="2488654" cy="3364778"/>
          </a:xfrm>
        </p:grpSpPr>
        <p:sp>
          <p:nvSpPr>
            <p:cNvPr id="9" name="Rectangle 8"/>
            <p:cNvSpPr/>
            <p:nvPr/>
          </p:nvSpPr>
          <p:spPr bwMode="auto">
            <a:xfrm>
              <a:off x="5988943" y="1446214"/>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Queues</a:t>
              </a:r>
            </a:p>
            <a:p>
              <a:pPr defTabSz="914099" fontAlgn="base">
                <a:spcBef>
                  <a:spcPct val="0"/>
                </a:spcBef>
                <a:spcAft>
                  <a:spcPct val="0"/>
                </a:spcAft>
              </a:pPr>
              <a:r>
                <a:rPr lang="en-US" sz="1800" dirty="0">
                  <a:gradFill>
                    <a:gsLst>
                      <a:gs pos="0">
                        <a:srgbClr val="FFFFFF"/>
                      </a:gs>
                      <a:gs pos="100000">
                        <a:srgbClr val="FFFFFF"/>
                      </a:gs>
                    </a:gsLst>
                    <a:lin ang="5400000" scaled="0"/>
                  </a:gradFill>
                  <a:latin typeface="+mj-lt"/>
                </a:rPr>
                <a:t>Reliable storage and delivery of messages for an application.</a:t>
              </a:r>
            </a:p>
          </p:txBody>
        </p:sp>
        <p:sp>
          <p:nvSpPr>
            <p:cNvPr id="10" name="Freeform 16"/>
            <p:cNvSpPr>
              <a:spLocks noEditPoints="1"/>
            </p:cNvSpPr>
            <p:nvPr/>
          </p:nvSpPr>
          <p:spPr bwMode="auto">
            <a:xfrm>
              <a:off x="6544309" y="1903414"/>
              <a:ext cx="1377923" cy="672083"/>
            </a:xfrm>
            <a:custGeom>
              <a:avLst/>
              <a:gdLst>
                <a:gd name="T0" fmla="*/ 558 w 570"/>
                <a:gd name="T1" fmla="*/ 0 h 278"/>
                <a:gd name="T2" fmla="*/ 12 w 570"/>
                <a:gd name="T3" fmla="*/ 0 h 278"/>
                <a:gd name="T4" fmla="*/ 0 w 570"/>
                <a:gd name="T5" fmla="*/ 12 h 278"/>
                <a:gd name="T6" fmla="*/ 0 w 570"/>
                <a:gd name="T7" fmla="*/ 266 h 278"/>
                <a:gd name="T8" fmla="*/ 12 w 570"/>
                <a:gd name="T9" fmla="*/ 278 h 278"/>
                <a:gd name="T10" fmla="*/ 558 w 570"/>
                <a:gd name="T11" fmla="*/ 278 h 278"/>
                <a:gd name="T12" fmla="*/ 570 w 570"/>
                <a:gd name="T13" fmla="*/ 266 h 278"/>
                <a:gd name="T14" fmla="*/ 570 w 570"/>
                <a:gd name="T15" fmla="*/ 12 h 278"/>
                <a:gd name="T16" fmla="*/ 558 w 570"/>
                <a:gd name="T17" fmla="*/ 0 h 278"/>
                <a:gd name="T18" fmla="*/ 119 w 570"/>
                <a:gd name="T19" fmla="*/ 243 h 278"/>
                <a:gd name="T20" fmla="*/ 36 w 570"/>
                <a:gd name="T21" fmla="*/ 243 h 278"/>
                <a:gd name="T22" fmla="*/ 36 w 570"/>
                <a:gd name="T23" fmla="*/ 36 h 278"/>
                <a:gd name="T24" fmla="*/ 119 w 570"/>
                <a:gd name="T25" fmla="*/ 36 h 278"/>
                <a:gd name="T26" fmla="*/ 119 w 570"/>
                <a:gd name="T27" fmla="*/ 243 h 278"/>
                <a:gd name="T28" fmla="*/ 223 w 570"/>
                <a:gd name="T29" fmla="*/ 243 h 278"/>
                <a:gd name="T30" fmla="*/ 139 w 570"/>
                <a:gd name="T31" fmla="*/ 243 h 278"/>
                <a:gd name="T32" fmla="*/ 139 w 570"/>
                <a:gd name="T33" fmla="*/ 36 h 278"/>
                <a:gd name="T34" fmla="*/ 223 w 570"/>
                <a:gd name="T35" fmla="*/ 36 h 278"/>
                <a:gd name="T36" fmla="*/ 223 w 570"/>
                <a:gd name="T37" fmla="*/ 243 h 278"/>
                <a:gd name="T38" fmla="*/ 328 w 570"/>
                <a:gd name="T39" fmla="*/ 243 h 278"/>
                <a:gd name="T40" fmla="*/ 243 w 570"/>
                <a:gd name="T41" fmla="*/ 243 h 278"/>
                <a:gd name="T42" fmla="*/ 243 w 570"/>
                <a:gd name="T43" fmla="*/ 36 h 278"/>
                <a:gd name="T44" fmla="*/ 328 w 570"/>
                <a:gd name="T45" fmla="*/ 36 h 278"/>
                <a:gd name="T46" fmla="*/ 328 w 570"/>
                <a:gd name="T47" fmla="*/ 243 h 278"/>
                <a:gd name="T48" fmla="*/ 433 w 570"/>
                <a:gd name="T49" fmla="*/ 243 h 278"/>
                <a:gd name="T50" fmla="*/ 348 w 570"/>
                <a:gd name="T51" fmla="*/ 243 h 278"/>
                <a:gd name="T52" fmla="*/ 348 w 570"/>
                <a:gd name="T53" fmla="*/ 36 h 278"/>
                <a:gd name="T54" fmla="*/ 433 w 570"/>
                <a:gd name="T55" fmla="*/ 36 h 278"/>
                <a:gd name="T56" fmla="*/ 433 w 570"/>
                <a:gd name="T57" fmla="*/ 243 h 278"/>
                <a:gd name="T58" fmla="*/ 536 w 570"/>
                <a:gd name="T59" fmla="*/ 243 h 278"/>
                <a:gd name="T60" fmla="*/ 453 w 570"/>
                <a:gd name="T61" fmla="*/ 243 h 278"/>
                <a:gd name="T62" fmla="*/ 453 w 570"/>
                <a:gd name="T63" fmla="*/ 36 h 278"/>
                <a:gd name="T64" fmla="*/ 536 w 570"/>
                <a:gd name="T65" fmla="*/ 36 h 278"/>
                <a:gd name="T66" fmla="*/ 536 w 570"/>
                <a:gd name="T67" fmla="*/ 24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0" h="278">
                  <a:moveTo>
                    <a:pt x="558" y="0"/>
                  </a:moveTo>
                  <a:cubicBezTo>
                    <a:pt x="12" y="0"/>
                    <a:pt x="12" y="0"/>
                    <a:pt x="12" y="0"/>
                  </a:cubicBezTo>
                  <a:cubicBezTo>
                    <a:pt x="6" y="0"/>
                    <a:pt x="0" y="6"/>
                    <a:pt x="0" y="12"/>
                  </a:cubicBezTo>
                  <a:cubicBezTo>
                    <a:pt x="0" y="266"/>
                    <a:pt x="0" y="266"/>
                    <a:pt x="0" y="266"/>
                  </a:cubicBezTo>
                  <a:cubicBezTo>
                    <a:pt x="0" y="272"/>
                    <a:pt x="6" y="278"/>
                    <a:pt x="12" y="278"/>
                  </a:cubicBezTo>
                  <a:cubicBezTo>
                    <a:pt x="558" y="278"/>
                    <a:pt x="558" y="278"/>
                    <a:pt x="558" y="278"/>
                  </a:cubicBezTo>
                  <a:cubicBezTo>
                    <a:pt x="565" y="278"/>
                    <a:pt x="570" y="272"/>
                    <a:pt x="570" y="266"/>
                  </a:cubicBezTo>
                  <a:cubicBezTo>
                    <a:pt x="570" y="12"/>
                    <a:pt x="570" y="12"/>
                    <a:pt x="570" y="12"/>
                  </a:cubicBezTo>
                  <a:cubicBezTo>
                    <a:pt x="570" y="6"/>
                    <a:pt x="565" y="0"/>
                    <a:pt x="558" y="0"/>
                  </a:cubicBezTo>
                  <a:close/>
                  <a:moveTo>
                    <a:pt x="119" y="243"/>
                  </a:moveTo>
                  <a:cubicBezTo>
                    <a:pt x="36" y="243"/>
                    <a:pt x="36" y="243"/>
                    <a:pt x="36" y="243"/>
                  </a:cubicBezTo>
                  <a:cubicBezTo>
                    <a:pt x="36" y="36"/>
                    <a:pt x="36" y="36"/>
                    <a:pt x="36" y="36"/>
                  </a:cubicBezTo>
                  <a:cubicBezTo>
                    <a:pt x="119" y="36"/>
                    <a:pt x="119" y="36"/>
                    <a:pt x="119" y="36"/>
                  </a:cubicBezTo>
                  <a:lnTo>
                    <a:pt x="119" y="243"/>
                  </a:lnTo>
                  <a:close/>
                  <a:moveTo>
                    <a:pt x="223" y="243"/>
                  </a:moveTo>
                  <a:cubicBezTo>
                    <a:pt x="139" y="243"/>
                    <a:pt x="139" y="243"/>
                    <a:pt x="139" y="243"/>
                  </a:cubicBezTo>
                  <a:cubicBezTo>
                    <a:pt x="139" y="36"/>
                    <a:pt x="139" y="36"/>
                    <a:pt x="139" y="36"/>
                  </a:cubicBezTo>
                  <a:cubicBezTo>
                    <a:pt x="223" y="36"/>
                    <a:pt x="223" y="36"/>
                    <a:pt x="223" y="36"/>
                  </a:cubicBezTo>
                  <a:lnTo>
                    <a:pt x="223" y="243"/>
                  </a:lnTo>
                  <a:close/>
                  <a:moveTo>
                    <a:pt x="328" y="243"/>
                  </a:moveTo>
                  <a:cubicBezTo>
                    <a:pt x="243" y="243"/>
                    <a:pt x="243" y="243"/>
                    <a:pt x="243" y="243"/>
                  </a:cubicBezTo>
                  <a:cubicBezTo>
                    <a:pt x="243" y="36"/>
                    <a:pt x="243" y="36"/>
                    <a:pt x="243" y="36"/>
                  </a:cubicBezTo>
                  <a:cubicBezTo>
                    <a:pt x="328" y="36"/>
                    <a:pt x="328" y="36"/>
                    <a:pt x="328" y="36"/>
                  </a:cubicBezTo>
                  <a:lnTo>
                    <a:pt x="328" y="243"/>
                  </a:lnTo>
                  <a:close/>
                  <a:moveTo>
                    <a:pt x="433" y="243"/>
                  </a:moveTo>
                  <a:cubicBezTo>
                    <a:pt x="348" y="243"/>
                    <a:pt x="348" y="243"/>
                    <a:pt x="348" y="243"/>
                  </a:cubicBezTo>
                  <a:cubicBezTo>
                    <a:pt x="348" y="36"/>
                    <a:pt x="348" y="36"/>
                    <a:pt x="348" y="36"/>
                  </a:cubicBezTo>
                  <a:cubicBezTo>
                    <a:pt x="433" y="36"/>
                    <a:pt x="433" y="36"/>
                    <a:pt x="433" y="36"/>
                  </a:cubicBezTo>
                  <a:lnTo>
                    <a:pt x="433" y="243"/>
                  </a:lnTo>
                  <a:close/>
                  <a:moveTo>
                    <a:pt x="536" y="243"/>
                  </a:moveTo>
                  <a:cubicBezTo>
                    <a:pt x="453" y="243"/>
                    <a:pt x="453" y="243"/>
                    <a:pt x="453" y="243"/>
                  </a:cubicBezTo>
                  <a:cubicBezTo>
                    <a:pt x="453" y="36"/>
                    <a:pt x="453" y="36"/>
                    <a:pt x="453" y="36"/>
                  </a:cubicBezTo>
                  <a:cubicBezTo>
                    <a:pt x="536" y="36"/>
                    <a:pt x="536" y="36"/>
                    <a:pt x="536" y="36"/>
                  </a:cubicBezTo>
                  <a:lnTo>
                    <a:pt x="536" y="2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23"/>
          <p:cNvGrpSpPr/>
          <p:nvPr/>
        </p:nvGrpSpPr>
        <p:grpSpPr>
          <a:xfrm>
            <a:off x="519113" y="1746611"/>
            <a:ext cx="2488654" cy="3364778"/>
            <a:chOff x="3254028" y="1446214"/>
            <a:chExt cx="2488654" cy="3364778"/>
          </a:xfrm>
        </p:grpSpPr>
        <p:sp>
          <p:nvSpPr>
            <p:cNvPr id="12" name="Rectangle 11"/>
            <p:cNvSpPr/>
            <p:nvPr/>
          </p:nvSpPr>
          <p:spPr bwMode="auto">
            <a:xfrm>
              <a:off x="3254028" y="1446214"/>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Segoe UI Light" pitchFamily="34" charset="0"/>
                </a:rPr>
                <a:t>Blobs</a:t>
              </a:r>
              <a:endParaRPr lang="en-US" sz="2800" dirty="0" smtClean="0">
                <a:gradFill>
                  <a:gsLst>
                    <a:gs pos="0">
                      <a:srgbClr val="FFFFFF"/>
                    </a:gs>
                    <a:gs pos="100000">
                      <a:srgbClr val="FFFFFF"/>
                    </a:gs>
                  </a:gsLst>
                  <a:lin ang="5400000" scaled="0"/>
                </a:gradFill>
                <a:latin typeface="Segoe UI Light" pitchFamily="34" charset="0"/>
              </a:endParaRPr>
            </a:p>
            <a:p>
              <a:pPr defTabSz="914099" fontAlgn="base">
                <a:spcBef>
                  <a:spcPct val="0"/>
                </a:spcBef>
                <a:spcAft>
                  <a:spcPct val="0"/>
                </a:spcAft>
              </a:pPr>
              <a:r>
                <a:rPr lang="en-US" sz="1800" dirty="0">
                  <a:gradFill>
                    <a:gsLst>
                      <a:gs pos="0">
                        <a:srgbClr val="FFFFFF"/>
                      </a:gs>
                      <a:gs pos="100000">
                        <a:srgbClr val="FFFFFF"/>
                      </a:gs>
                    </a:gsLst>
                    <a:lin ang="5400000" scaled="0"/>
                  </a:gradFill>
                  <a:latin typeface="+mj-lt"/>
                </a:rPr>
                <a:t>Simple named files along with metadata for the </a:t>
              </a:r>
              <a:r>
                <a:rPr lang="en-US" sz="1800" dirty="0" smtClean="0">
                  <a:gradFill>
                    <a:gsLst>
                      <a:gs pos="0">
                        <a:srgbClr val="FFFFFF"/>
                      </a:gs>
                      <a:gs pos="100000">
                        <a:srgbClr val="FFFFFF"/>
                      </a:gs>
                    </a:gsLst>
                    <a:lin ang="5400000" scaled="0"/>
                  </a:gradFill>
                  <a:latin typeface="+mj-lt"/>
                </a:rPr>
                <a:t>file. </a:t>
              </a:r>
              <a:endParaRPr lang="en-US" sz="1800" dirty="0">
                <a:gradFill>
                  <a:gsLst>
                    <a:gs pos="0">
                      <a:srgbClr val="FFFFFF"/>
                    </a:gs>
                    <a:gs pos="100000">
                      <a:srgbClr val="FFFFFF"/>
                    </a:gs>
                  </a:gsLst>
                  <a:lin ang="5400000" scaled="0"/>
                </a:gradFill>
                <a:latin typeface="+mj-lt"/>
              </a:endParaRPr>
            </a:p>
          </p:txBody>
        </p:sp>
        <p:sp>
          <p:nvSpPr>
            <p:cNvPr id="13" name="Freeform 12"/>
            <p:cNvSpPr>
              <a:spLocks noEditPoints="1"/>
            </p:cNvSpPr>
            <p:nvPr/>
          </p:nvSpPr>
          <p:spPr bwMode="auto">
            <a:xfrm>
              <a:off x="3919373" y="1741651"/>
              <a:ext cx="1157964" cy="1020956"/>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7" name="Group 26"/>
          <p:cNvGrpSpPr/>
          <p:nvPr/>
        </p:nvGrpSpPr>
        <p:grpSpPr>
          <a:xfrm>
            <a:off x="3159559" y="1746611"/>
            <a:ext cx="2488654" cy="3364778"/>
            <a:chOff x="3159559" y="1746611"/>
            <a:chExt cx="2488654" cy="3364778"/>
          </a:xfrm>
        </p:grpSpPr>
        <p:sp>
          <p:nvSpPr>
            <p:cNvPr id="15" name="Rectangle 14"/>
            <p:cNvSpPr/>
            <p:nvPr/>
          </p:nvSpPr>
          <p:spPr bwMode="auto">
            <a:xfrm>
              <a:off x="3159559" y="1746611"/>
              <a:ext cx="2488654" cy="336477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645920" rIns="91436" bIns="45718" numCol="1" rtlCol="0" anchor="t"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pitchFamily="34" charset="0"/>
                </a:rPr>
                <a:t>Drives</a:t>
              </a:r>
            </a:p>
            <a:p>
              <a:pPr defTabSz="914099" fontAlgn="base">
                <a:spcBef>
                  <a:spcPct val="0"/>
                </a:spcBef>
                <a:spcAft>
                  <a:spcPct val="0"/>
                </a:spcAft>
              </a:pPr>
              <a:r>
                <a:rPr lang="en-US" sz="1800" dirty="0">
                  <a:gradFill>
                    <a:gsLst>
                      <a:gs pos="0">
                        <a:srgbClr val="FFFFFF"/>
                      </a:gs>
                      <a:gs pos="100000">
                        <a:srgbClr val="FFFFFF"/>
                      </a:gs>
                    </a:gsLst>
                    <a:lin ang="5400000" scaled="0"/>
                  </a:gradFill>
                  <a:latin typeface="+mj-lt"/>
                </a:rPr>
                <a:t>Durable NTFS volumes for Windows Azure applications to use. Based on Blobs.</a:t>
              </a:r>
            </a:p>
          </p:txBody>
        </p:sp>
        <p:sp>
          <p:nvSpPr>
            <p:cNvPr id="26" name="Freeform 79"/>
            <p:cNvSpPr>
              <a:spLocks noEditPoints="1"/>
            </p:cNvSpPr>
            <p:nvPr/>
          </p:nvSpPr>
          <p:spPr bwMode="black">
            <a:xfrm>
              <a:off x="3936420" y="1898650"/>
              <a:ext cx="934932" cy="126391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87072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1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2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3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Blob Storage Concepts</a:t>
            </a:r>
            <a:endParaRPr lang="en-US" dirty="0"/>
          </a:p>
        </p:txBody>
      </p:sp>
      <p:sp>
        <p:nvSpPr>
          <p:cNvPr id="66" name="Rounded Rectangle 65"/>
          <p:cNvSpPr/>
          <p:nvPr/>
        </p:nvSpPr>
        <p:spPr>
          <a:xfrm>
            <a:off x="5597591" y="1803399"/>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Blob</a:t>
            </a:r>
          </a:p>
        </p:txBody>
      </p:sp>
      <p:sp>
        <p:nvSpPr>
          <p:cNvPr id="69" name="Rounded Rectangle 68"/>
          <p:cNvSpPr/>
          <p:nvPr/>
        </p:nvSpPr>
        <p:spPr>
          <a:xfrm>
            <a:off x="3024286" y="1803400"/>
            <a:ext cx="2444678"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Container</a:t>
            </a:r>
          </a:p>
        </p:txBody>
      </p:sp>
      <p:sp>
        <p:nvSpPr>
          <p:cNvPr id="72" name="Rounded Rectangle 71"/>
          <p:cNvSpPr/>
          <p:nvPr/>
        </p:nvSpPr>
        <p:spPr>
          <a:xfrm>
            <a:off x="519113" y="1803400"/>
            <a:ext cx="2361146"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lvl="0" defTabSz="1555685">
              <a:lnSpc>
                <a:spcPct val="90000"/>
              </a:lnSpc>
              <a:spcBef>
                <a:spcPct val="0"/>
              </a:spcBef>
              <a:spcAft>
                <a:spcPct val="35000"/>
              </a:spcAft>
            </a:pPr>
            <a:r>
              <a:rPr lang="en-US" sz="2800" dirty="0" smtClean="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sp>
        <p:nvSpPr>
          <p:cNvPr id="100" name="Rectangle 99"/>
          <p:cNvSpPr/>
          <p:nvPr/>
        </p:nvSpPr>
        <p:spPr bwMode="auto">
          <a:xfrm>
            <a:off x="519113" y="1136378"/>
            <a:ext cx="9791004" cy="457200"/>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sz="2000" dirty="0" smtClean="0">
                <a:solidFill>
                  <a:srgbClr val="FFFFFF">
                    <a:alpha val="99000"/>
                  </a:srgbClr>
                </a:solidFill>
                <a:latin typeface="Consolas" pitchFamily="49" charset="0"/>
                <a:cs typeface="Consolas" pitchFamily="49" charset="0"/>
              </a:rPr>
              <a:t>http://&lt;account&gt;.</a:t>
            </a:r>
            <a:r>
              <a:rPr lang="en-US" sz="2000" b="1" dirty="0" smtClean="0">
                <a:solidFill>
                  <a:srgbClr val="FFFFFF">
                    <a:alpha val="99000"/>
                  </a:srgbClr>
                </a:solidFill>
                <a:latin typeface="Consolas" pitchFamily="49" charset="0"/>
                <a:cs typeface="Consolas" pitchFamily="49" charset="0"/>
              </a:rPr>
              <a:t>blob</a:t>
            </a:r>
            <a:r>
              <a:rPr lang="en-US" sz="2000" dirty="0" smtClean="0">
                <a:solidFill>
                  <a:srgbClr val="FFFFFF">
                    <a:alpha val="99000"/>
                  </a:srgbClr>
                </a:solidFill>
                <a:latin typeface="Consolas" pitchFamily="49" charset="0"/>
                <a:cs typeface="Consolas" pitchFamily="49" charset="0"/>
              </a:rPr>
              <a:t>.core.windows.net/&lt;container&gt;/&lt;blobname&gt;</a:t>
            </a:r>
          </a:p>
        </p:txBody>
      </p:sp>
      <p:sp>
        <p:nvSpPr>
          <p:cNvPr id="101" name="Down Arrow 100"/>
          <p:cNvSpPr/>
          <p:nvPr/>
        </p:nvSpPr>
        <p:spPr bwMode="auto">
          <a:xfrm rot="10800000">
            <a:off x="2555347" y="1544151"/>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2" name="Down Arrow 101"/>
          <p:cNvSpPr/>
          <p:nvPr/>
        </p:nvSpPr>
        <p:spPr bwMode="auto">
          <a:xfrm rot="10800000">
            <a:off x="7220577" y="1516744"/>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5" name="Rounded Rectangle 104"/>
          <p:cNvSpPr/>
          <p:nvPr/>
        </p:nvSpPr>
        <p:spPr>
          <a:xfrm>
            <a:off x="7929368" y="1803399"/>
            <a:ext cx="2380749" cy="42960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Pages/ Blocks</a:t>
            </a:r>
          </a:p>
        </p:txBody>
      </p:sp>
      <p:sp>
        <p:nvSpPr>
          <p:cNvPr id="103" name="Down Arrow 102"/>
          <p:cNvSpPr/>
          <p:nvPr/>
        </p:nvSpPr>
        <p:spPr bwMode="auto">
          <a:xfrm rot="10800000">
            <a:off x="8857078" y="1527957"/>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cxnSp>
        <p:nvCxnSpPr>
          <p:cNvPr id="4" name="Straight Connector 3"/>
          <p:cNvCxnSpPr/>
          <p:nvPr/>
        </p:nvCxnSpPr>
        <p:spPr>
          <a:xfrm>
            <a:off x="2295959" y="4551218"/>
            <a:ext cx="1537854" cy="10183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285568" y="3647209"/>
            <a:ext cx="1496291" cy="10494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956708" y="423065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smtClean="0">
                <a:solidFill>
                  <a:schemeClr val="lt1">
                    <a:alpha val="99000"/>
                  </a:schemeClr>
                </a:solidFill>
              </a:rPr>
              <a:t>contoso</a:t>
            </a:r>
            <a:endParaRPr lang="en-US" sz="2000" dirty="0">
              <a:solidFill>
                <a:schemeClr val="lt1">
                  <a:alpha val="99000"/>
                </a:schemeClr>
              </a:solidFill>
            </a:endParaRPr>
          </a:p>
        </p:txBody>
      </p:sp>
      <p:cxnSp>
        <p:nvCxnSpPr>
          <p:cNvPr id="119" name="Straight Connector 118"/>
          <p:cNvCxnSpPr/>
          <p:nvPr/>
        </p:nvCxnSpPr>
        <p:spPr>
          <a:xfrm>
            <a:off x="4893686" y="5434445"/>
            <a:ext cx="10287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4820950" y="3709554"/>
            <a:ext cx="1273463" cy="6650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4820950" y="3086100"/>
            <a:ext cx="1195386" cy="75853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325159" y="4239491"/>
            <a:ext cx="1589809" cy="90400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1" idx="1"/>
          </p:cNvCxnSpPr>
          <p:nvPr/>
        </p:nvCxnSpPr>
        <p:spPr>
          <a:xfrm flipV="1">
            <a:off x="7314768" y="3737075"/>
            <a:ext cx="1011020" cy="6686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5905003" y="2773645"/>
            <a:ext cx="2639389"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smtClean="0">
                <a:solidFill>
                  <a:schemeClr val="lt1">
                    <a:alpha val="99000"/>
                  </a:schemeClr>
                </a:solidFill>
              </a:rPr>
              <a:t>user1/PIC01.JPG</a:t>
            </a:r>
            <a:endParaRPr lang="en-US" sz="2000" dirty="0">
              <a:solidFill>
                <a:schemeClr val="lt1">
                  <a:alpha val="99000"/>
                </a:schemeClr>
              </a:solidFill>
            </a:endParaRPr>
          </a:p>
        </p:txBody>
      </p:sp>
      <p:sp>
        <p:nvSpPr>
          <p:cNvPr id="111" name="Rounded Rectangle 18"/>
          <p:cNvSpPr/>
          <p:nvPr/>
        </p:nvSpPr>
        <p:spPr>
          <a:xfrm>
            <a:off x="8325788" y="3385646"/>
            <a:ext cx="1585469" cy="7028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5" name="Rectangle 114"/>
          <p:cNvSpPr/>
          <p:nvPr/>
        </p:nvSpPr>
        <p:spPr>
          <a:xfrm>
            <a:off x="8325579" y="452087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7" name="Rectangle 116"/>
          <p:cNvSpPr/>
          <p:nvPr/>
        </p:nvSpPr>
        <p:spPr>
          <a:xfrm>
            <a:off x="5905003" y="3916648"/>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smtClean="0">
                <a:solidFill>
                  <a:schemeClr val="lt1">
                    <a:alpha val="99000"/>
                  </a:schemeClr>
                </a:solidFill>
              </a:rPr>
              <a:t>PIC02.JPG</a:t>
            </a:r>
            <a:endParaRPr lang="en-US" sz="2000" dirty="0">
              <a:solidFill>
                <a:schemeClr val="lt1">
                  <a:alpha val="99000"/>
                </a:schemeClr>
              </a:solidFill>
            </a:endParaRPr>
          </a:p>
        </p:txBody>
      </p:sp>
      <p:sp>
        <p:nvSpPr>
          <p:cNvPr id="79" name="Rectangle 78"/>
          <p:cNvSpPr/>
          <p:nvPr/>
        </p:nvSpPr>
        <p:spPr>
          <a:xfrm>
            <a:off x="3520220" y="3383250"/>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images</a:t>
            </a:r>
          </a:p>
        </p:txBody>
      </p:sp>
      <p:sp>
        <p:nvSpPr>
          <p:cNvPr id="98" name="Rounded Rectangle 97"/>
          <p:cNvSpPr/>
          <p:nvPr/>
        </p:nvSpPr>
        <p:spPr>
          <a:xfrm>
            <a:off x="5905004" y="507805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smtClean="0">
                <a:solidFill>
                  <a:schemeClr val="lt1">
                    <a:alpha val="99000"/>
                  </a:schemeClr>
                </a:solidFill>
              </a:rPr>
              <a:t>VID1.AVI</a:t>
            </a:r>
            <a:endParaRPr lang="en-US" sz="2000" dirty="0">
              <a:solidFill>
                <a:schemeClr val="lt1">
                  <a:alpha val="99000"/>
                </a:schemeClr>
              </a:solidFill>
            </a:endParaRPr>
          </a:p>
        </p:txBody>
      </p:sp>
      <p:sp>
        <p:nvSpPr>
          <p:cNvPr id="92" name="Rectangle 91"/>
          <p:cNvSpPr/>
          <p:nvPr/>
        </p:nvSpPr>
        <p:spPr>
          <a:xfrm>
            <a:off x="3520220" y="5078059"/>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videos</a:t>
            </a:r>
          </a:p>
        </p:txBody>
      </p:sp>
    </p:spTree>
    <p:extLst>
      <p:ext uri="{BB962C8B-B14F-4D97-AF65-F5344CB8AC3E}">
        <p14:creationId xmlns:p14="http://schemas.microsoft.com/office/powerpoint/2010/main" val="138532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2000" tmFilter="0, 0; .2, .5; .8, .5; 1, 0"/>
                                        <p:tgtEl>
                                          <p:spTgt spid="72"/>
                                        </p:tgtEl>
                                      </p:cBhvr>
                                    </p:animEffect>
                                    <p:animScale>
                                      <p:cBhvr>
                                        <p:cTn id="12" dur="1000" autoRev="1" fill="hold"/>
                                        <p:tgtEl>
                                          <p:spTgt spid="72"/>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fade">
                                      <p:cBhvr>
                                        <p:cTn id="17" dur="5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2000" tmFilter="0, 0; .2, .5; .8, .5; 1, 0"/>
                                        <p:tgtEl>
                                          <p:spTgt spid="69"/>
                                        </p:tgtEl>
                                      </p:cBhvr>
                                    </p:animEffect>
                                    <p:animScale>
                                      <p:cBhvr>
                                        <p:cTn id="22" dur="1000" autoRev="1" fill="hold"/>
                                        <p:tgtEl>
                                          <p:spTgt spid="69"/>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500"/>
                                        <p:tgtEl>
                                          <p:spTgt spid="102"/>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2000" tmFilter="0, 0; .2, .5; .8, .5; 1, 0"/>
                                        <p:tgtEl>
                                          <p:spTgt spid="66"/>
                                        </p:tgtEl>
                                      </p:cBhvr>
                                    </p:animEffect>
                                    <p:animScale>
                                      <p:cBhvr>
                                        <p:cTn id="32" dur="1000" autoRev="1" fill="hold"/>
                                        <p:tgtEl>
                                          <p:spTgt spid="66"/>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3"/>
                                        </p:tgtEl>
                                        <p:attrNameLst>
                                          <p:attrName>style.visibility</p:attrName>
                                        </p:attrNameLst>
                                      </p:cBhvr>
                                      <p:to>
                                        <p:strVal val="visible"/>
                                      </p:to>
                                    </p:set>
                                    <p:animEffect transition="in" filter="fade">
                                      <p:cBhvr>
                                        <p:cTn id="3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72" grpId="0" animBg="1"/>
      <p:bldP spid="100" grpId="0" animBg="1"/>
      <p:bldP spid="101" grpId="0" animBg="1"/>
      <p:bldP spid="102" grpId="0" animBg="1"/>
      <p:bldP spid="10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Table Storage Concepts</a:t>
            </a:r>
            <a:br>
              <a:rPr lang="en-US" smtClean="0"/>
            </a:br>
            <a:endParaRPr lang="en-US" dirty="0"/>
          </a:p>
        </p:txBody>
      </p:sp>
      <p:grpSp>
        <p:nvGrpSpPr>
          <p:cNvPr id="45" name="Group 4"/>
          <p:cNvGrpSpPr/>
          <p:nvPr/>
        </p:nvGrpSpPr>
        <p:grpSpPr>
          <a:xfrm>
            <a:off x="5597591" y="1791653"/>
            <a:ext cx="2200710" cy="4297680"/>
            <a:chOff x="5685541" y="393698"/>
            <a:chExt cx="2303725" cy="4297680"/>
          </a:xfrm>
        </p:grpSpPr>
        <p:sp>
          <p:nvSpPr>
            <p:cNvPr id="46" name="Rounded Rectangle 65"/>
            <p:cNvSpPr/>
            <p:nvPr/>
          </p:nvSpPr>
          <p:spPr>
            <a:xfrm>
              <a:off x="5685541" y="393698"/>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47" name="Rounded Rectangle 4"/>
            <p:cNvSpPr/>
            <p:nvPr/>
          </p:nvSpPr>
          <p:spPr>
            <a:xfrm>
              <a:off x="5685541" y="393698"/>
              <a:ext cx="230372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defTabSz="1555685">
                <a:lnSpc>
                  <a:spcPct val="90000"/>
                </a:lnSpc>
                <a:spcBef>
                  <a:spcPct val="0"/>
                </a:spcBef>
                <a:spcAft>
                  <a:spcPct val="35000"/>
                </a:spcAft>
              </a:pPr>
              <a:r>
                <a:rPr lang="en-US" sz="2800" dirty="0" smtClean="0">
                  <a:solidFill>
                    <a:srgbClr val="595959">
                      <a:alpha val="98824"/>
                    </a:srgbClr>
                  </a:solidFill>
                  <a:latin typeface="Segoe UI Light" pitchFamily="34" charset="0"/>
                </a:rPr>
                <a:t>Entity</a:t>
              </a:r>
              <a:endParaRPr lang="en-US" sz="2800" dirty="0">
                <a:solidFill>
                  <a:srgbClr val="595959">
                    <a:alpha val="98824"/>
                  </a:srgbClr>
                </a:solidFill>
                <a:latin typeface="Segoe UI Light" pitchFamily="34" charset="0"/>
              </a:endParaRPr>
            </a:p>
          </p:txBody>
        </p:sp>
      </p:grpSp>
      <p:grpSp>
        <p:nvGrpSpPr>
          <p:cNvPr id="48" name="Group 5"/>
          <p:cNvGrpSpPr/>
          <p:nvPr/>
        </p:nvGrpSpPr>
        <p:grpSpPr>
          <a:xfrm>
            <a:off x="3008886" y="1791654"/>
            <a:ext cx="2460078" cy="4297680"/>
            <a:chOff x="2983350" y="355599"/>
            <a:chExt cx="2318237" cy="4297680"/>
          </a:xfrm>
        </p:grpSpPr>
        <p:sp>
          <p:nvSpPr>
            <p:cNvPr id="49" name="Rounded Rectangle 68"/>
            <p:cNvSpPr/>
            <p:nvPr/>
          </p:nvSpPr>
          <p:spPr>
            <a:xfrm>
              <a:off x="2997862" y="355599"/>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50" name="Rounded Rectangle 6"/>
            <p:cNvSpPr/>
            <p:nvPr/>
          </p:nvSpPr>
          <p:spPr>
            <a:xfrm>
              <a:off x="2983350" y="355599"/>
              <a:ext cx="229999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defTabSz="1555685">
                <a:lnSpc>
                  <a:spcPct val="90000"/>
                </a:lnSpc>
                <a:spcBef>
                  <a:spcPct val="0"/>
                </a:spcBef>
                <a:spcAft>
                  <a:spcPct val="35000"/>
                </a:spcAft>
              </a:pPr>
              <a:r>
                <a:rPr lang="en-US" sz="2800" dirty="0" smtClean="0">
                  <a:solidFill>
                    <a:srgbClr val="595959">
                      <a:alpha val="98824"/>
                    </a:srgbClr>
                  </a:solidFill>
                  <a:latin typeface="Segoe UI Light" pitchFamily="34" charset="0"/>
                </a:rPr>
                <a:t>Table</a:t>
              </a:r>
              <a:endParaRPr lang="en-US" sz="2800" dirty="0">
                <a:solidFill>
                  <a:srgbClr val="595959">
                    <a:alpha val="98824"/>
                  </a:srgbClr>
                </a:solidFill>
                <a:latin typeface="Segoe UI Light" pitchFamily="34" charset="0"/>
              </a:endParaRPr>
            </a:p>
          </p:txBody>
        </p:sp>
      </p:grpSp>
      <p:grpSp>
        <p:nvGrpSpPr>
          <p:cNvPr id="51" name="Group 6"/>
          <p:cNvGrpSpPr/>
          <p:nvPr/>
        </p:nvGrpSpPr>
        <p:grpSpPr>
          <a:xfrm>
            <a:off x="519113" y="1791654"/>
            <a:ext cx="2361146" cy="4297680"/>
            <a:chOff x="222249" y="355599"/>
            <a:chExt cx="2303725" cy="4297680"/>
          </a:xfrm>
        </p:grpSpPr>
        <p:sp>
          <p:nvSpPr>
            <p:cNvPr id="52" name="Rounded Rectangle 71"/>
            <p:cNvSpPr/>
            <p:nvPr/>
          </p:nvSpPr>
          <p:spPr>
            <a:xfrm>
              <a:off x="222249" y="355599"/>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53" name="Rounded Rectangle 8"/>
            <p:cNvSpPr/>
            <p:nvPr/>
          </p:nvSpPr>
          <p:spPr>
            <a:xfrm>
              <a:off x="222249" y="355599"/>
              <a:ext cx="230372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grpSp>
      <p:cxnSp>
        <p:nvCxnSpPr>
          <p:cNvPr id="57" name="Straight Connector 56"/>
          <p:cNvCxnSpPr/>
          <p:nvPr/>
        </p:nvCxnSpPr>
        <p:spPr>
          <a:xfrm>
            <a:off x="2261286" y="4213105"/>
            <a:ext cx="1482811" cy="108739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2335427" y="3385202"/>
            <a:ext cx="1322173" cy="100089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956708" y="3947967"/>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smtClean="0">
                <a:solidFill>
                  <a:schemeClr val="lt1">
                    <a:alpha val="99000"/>
                  </a:schemeClr>
                </a:solidFill>
              </a:rPr>
              <a:t>contoso</a:t>
            </a:r>
            <a:endParaRPr lang="en-US" sz="2000" dirty="0">
              <a:solidFill>
                <a:schemeClr val="lt1">
                  <a:alpha val="99000"/>
                </a:schemeClr>
              </a:solidFill>
            </a:endParaRPr>
          </a:p>
        </p:txBody>
      </p:sp>
      <p:cxnSp>
        <p:nvCxnSpPr>
          <p:cNvPr id="61" name="Straight Connector 60"/>
          <p:cNvCxnSpPr/>
          <p:nvPr/>
        </p:nvCxnSpPr>
        <p:spPr>
          <a:xfrm>
            <a:off x="4806778" y="3446986"/>
            <a:ext cx="1287635" cy="4942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4843849" y="3002144"/>
            <a:ext cx="1250564" cy="53133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5905004" y="270605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1800" dirty="0">
                <a:solidFill>
                  <a:schemeClr val="lt1">
                    <a:alpha val="99000"/>
                  </a:schemeClr>
                </a:solidFill>
              </a:rPr>
              <a:t>Name =…</a:t>
            </a:r>
          </a:p>
          <a:p>
            <a:r>
              <a:rPr lang="en-US" sz="1800" dirty="0">
                <a:solidFill>
                  <a:schemeClr val="lt1">
                    <a:alpha val="99000"/>
                  </a:schemeClr>
                </a:solidFill>
              </a:rPr>
              <a:t>Email = …</a:t>
            </a:r>
          </a:p>
        </p:txBody>
      </p:sp>
      <p:sp>
        <p:nvSpPr>
          <p:cNvPr id="68" name="Rectangle 67"/>
          <p:cNvSpPr/>
          <p:nvPr/>
        </p:nvSpPr>
        <p:spPr>
          <a:xfrm>
            <a:off x="5905003" y="353399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1800" dirty="0">
                <a:solidFill>
                  <a:schemeClr val="lt1">
                    <a:alpha val="99000"/>
                  </a:schemeClr>
                </a:solidFill>
              </a:rPr>
              <a:t>Name =…</a:t>
            </a:r>
          </a:p>
          <a:p>
            <a:r>
              <a:rPr lang="en-US" sz="1800" dirty="0" err="1">
                <a:solidFill>
                  <a:schemeClr val="lt1">
                    <a:alpha val="99000"/>
                  </a:schemeClr>
                </a:solidFill>
              </a:rPr>
              <a:t>EMailAdd</a:t>
            </a:r>
            <a:r>
              <a:rPr lang="en-US" sz="1800" dirty="0">
                <a:solidFill>
                  <a:schemeClr val="lt1">
                    <a:alpha val="99000"/>
                  </a:schemeClr>
                </a:solidFill>
              </a:rPr>
              <a:t>= </a:t>
            </a:r>
          </a:p>
        </p:txBody>
      </p:sp>
      <p:sp>
        <p:nvSpPr>
          <p:cNvPr id="69" name="Rectangle 68"/>
          <p:cNvSpPr/>
          <p:nvPr/>
        </p:nvSpPr>
        <p:spPr>
          <a:xfrm>
            <a:off x="3520220" y="312002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smtClean="0">
                <a:solidFill>
                  <a:schemeClr val="lt1">
                    <a:alpha val="99000"/>
                  </a:schemeClr>
                </a:solidFill>
              </a:rPr>
              <a:t>customers</a:t>
            </a:r>
            <a:endParaRPr lang="en-US" sz="2000" dirty="0">
              <a:solidFill>
                <a:schemeClr val="lt1">
                  <a:alpha val="99000"/>
                </a:schemeClr>
              </a:solidFill>
            </a:endParaRPr>
          </a:p>
        </p:txBody>
      </p:sp>
      <p:cxnSp>
        <p:nvCxnSpPr>
          <p:cNvPr id="74" name="Straight Connector 73"/>
          <p:cNvCxnSpPr/>
          <p:nvPr/>
        </p:nvCxnSpPr>
        <p:spPr>
          <a:xfrm>
            <a:off x="4806778" y="5115148"/>
            <a:ext cx="1287635" cy="4942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4843849" y="4670306"/>
            <a:ext cx="1250564" cy="53133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0" name="Rounded Rectangle 97"/>
          <p:cNvSpPr/>
          <p:nvPr/>
        </p:nvSpPr>
        <p:spPr>
          <a:xfrm>
            <a:off x="5905004" y="518988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1800" dirty="0">
                <a:solidFill>
                  <a:schemeClr val="lt1">
                    <a:alpha val="99000"/>
                  </a:schemeClr>
                </a:solidFill>
              </a:rPr>
              <a:t>Photo ID =…</a:t>
            </a:r>
          </a:p>
          <a:p>
            <a:r>
              <a:rPr lang="en-US" sz="1800" dirty="0">
                <a:solidFill>
                  <a:schemeClr val="lt1">
                    <a:alpha val="99000"/>
                  </a:schemeClr>
                </a:solidFill>
              </a:rPr>
              <a:t>Date =…</a:t>
            </a:r>
          </a:p>
        </p:txBody>
      </p:sp>
      <p:sp>
        <p:nvSpPr>
          <p:cNvPr id="71" name="Rectangle 70"/>
          <p:cNvSpPr/>
          <p:nvPr/>
        </p:nvSpPr>
        <p:spPr>
          <a:xfrm>
            <a:off x="3520220" y="4775910"/>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smtClean="0">
                <a:solidFill>
                  <a:schemeClr val="lt1">
                    <a:alpha val="99000"/>
                  </a:schemeClr>
                </a:solidFill>
              </a:rPr>
              <a:t>photos</a:t>
            </a:r>
            <a:endParaRPr lang="en-US" sz="2000" dirty="0">
              <a:solidFill>
                <a:schemeClr val="lt1">
                  <a:alpha val="99000"/>
                </a:schemeClr>
              </a:solidFill>
            </a:endParaRPr>
          </a:p>
        </p:txBody>
      </p:sp>
      <p:sp>
        <p:nvSpPr>
          <p:cNvPr id="72" name="Rounded Rectangle 97"/>
          <p:cNvSpPr/>
          <p:nvPr/>
        </p:nvSpPr>
        <p:spPr>
          <a:xfrm>
            <a:off x="5905004" y="436193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1800" dirty="0">
                <a:solidFill>
                  <a:schemeClr val="lt1">
                    <a:alpha val="99000"/>
                  </a:schemeClr>
                </a:solidFill>
              </a:rPr>
              <a:t>Photo ID =…</a:t>
            </a:r>
          </a:p>
          <a:p>
            <a:r>
              <a:rPr lang="en-US" sz="1800" dirty="0">
                <a:solidFill>
                  <a:schemeClr val="lt1">
                    <a:alpha val="99000"/>
                  </a:schemeClr>
                </a:solidFill>
              </a:rPr>
              <a:t>Date =…</a:t>
            </a:r>
          </a:p>
        </p:txBody>
      </p:sp>
      <p:sp>
        <p:nvSpPr>
          <p:cNvPr id="25" name="Rectangle 24"/>
          <p:cNvSpPr/>
          <p:nvPr/>
        </p:nvSpPr>
        <p:spPr bwMode="auto">
          <a:xfrm>
            <a:off x="519113" y="1136378"/>
            <a:ext cx="9424355" cy="44007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sz="2000" dirty="0" smtClean="0">
                <a:solidFill>
                  <a:srgbClr val="FFFFFF">
                    <a:alpha val="99000"/>
                  </a:srgbClr>
                </a:solidFill>
                <a:latin typeface="Consolas" pitchFamily="49" charset="0"/>
                <a:cs typeface="Consolas" pitchFamily="49" charset="0"/>
              </a:rPr>
              <a:t>http://&lt;account&gt;.</a:t>
            </a:r>
            <a:r>
              <a:rPr lang="en-US" sz="2000" b="1" dirty="0" smtClean="0">
                <a:solidFill>
                  <a:srgbClr val="FFFFFF">
                    <a:alpha val="99000"/>
                  </a:srgbClr>
                </a:solidFill>
                <a:latin typeface="Consolas" pitchFamily="49" charset="0"/>
                <a:cs typeface="Consolas" pitchFamily="49" charset="0"/>
              </a:rPr>
              <a:t>table</a:t>
            </a:r>
            <a:r>
              <a:rPr lang="en-US" sz="2000" dirty="0" smtClean="0">
                <a:solidFill>
                  <a:srgbClr val="FFFFFF">
                    <a:alpha val="99000"/>
                  </a:srgbClr>
                </a:solidFill>
                <a:latin typeface="Consolas" pitchFamily="49" charset="0"/>
                <a:cs typeface="Consolas" pitchFamily="49" charset="0"/>
              </a:rPr>
              <a:t>.core.windows.net/&lt;table_name&gt;</a:t>
            </a:r>
          </a:p>
        </p:txBody>
      </p:sp>
    </p:spTree>
    <p:extLst>
      <p:ext uri="{BB962C8B-B14F-4D97-AF65-F5344CB8AC3E}">
        <p14:creationId xmlns:p14="http://schemas.microsoft.com/office/powerpoint/2010/main" val="198809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1495794"/>
          </a:xfrm>
        </p:spPr>
        <p:txBody>
          <a:bodyPr/>
          <a:lstStyle/>
          <a:p>
            <a:r>
              <a:rPr lang="en-US" dirty="0" smtClean="0"/>
              <a:t>Queue Storage Concepts</a:t>
            </a:r>
            <a:br>
              <a:rPr lang="en-US" dirty="0" smtClean="0"/>
            </a:br>
            <a:endParaRPr lang="en-US" dirty="0"/>
          </a:p>
        </p:txBody>
      </p:sp>
      <p:grpSp>
        <p:nvGrpSpPr>
          <p:cNvPr id="45" name="Group 4"/>
          <p:cNvGrpSpPr/>
          <p:nvPr/>
        </p:nvGrpSpPr>
        <p:grpSpPr>
          <a:xfrm>
            <a:off x="5597591" y="1791653"/>
            <a:ext cx="2200710" cy="4297680"/>
            <a:chOff x="5685541" y="393698"/>
            <a:chExt cx="2303725" cy="4297680"/>
          </a:xfrm>
        </p:grpSpPr>
        <p:sp>
          <p:nvSpPr>
            <p:cNvPr id="46" name="Rounded Rectangle 65"/>
            <p:cNvSpPr/>
            <p:nvPr/>
          </p:nvSpPr>
          <p:spPr>
            <a:xfrm>
              <a:off x="5685541" y="393698"/>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47" name="Rounded Rectangle 4"/>
            <p:cNvSpPr/>
            <p:nvPr/>
          </p:nvSpPr>
          <p:spPr>
            <a:xfrm>
              <a:off x="5685541" y="393698"/>
              <a:ext cx="230372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defTabSz="1555685">
                <a:lnSpc>
                  <a:spcPct val="90000"/>
                </a:lnSpc>
                <a:spcBef>
                  <a:spcPct val="0"/>
                </a:spcBef>
                <a:spcAft>
                  <a:spcPct val="35000"/>
                </a:spcAft>
              </a:pPr>
              <a:r>
                <a:rPr lang="en-US" sz="2800" dirty="0" smtClean="0">
                  <a:solidFill>
                    <a:srgbClr val="595959">
                      <a:alpha val="98824"/>
                    </a:srgbClr>
                  </a:solidFill>
                  <a:latin typeface="Segoe UI Light" pitchFamily="34" charset="0"/>
                </a:rPr>
                <a:t>Message</a:t>
              </a:r>
              <a:endParaRPr lang="en-US" sz="2800" dirty="0">
                <a:solidFill>
                  <a:srgbClr val="595959">
                    <a:alpha val="98824"/>
                  </a:srgbClr>
                </a:solidFill>
                <a:latin typeface="Segoe UI Light" pitchFamily="34" charset="0"/>
              </a:endParaRPr>
            </a:p>
          </p:txBody>
        </p:sp>
      </p:grpSp>
      <p:grpSp>
        <p:nvGrpSpPr>
          <p:cNvPr id="48" name="Group 5"/>
          <p:cNvGrpSpPr/>
          <p:nvPr/>
        </p:nvGrpSpPr>
        <p:grpSpPr>
          <a:xfrm>
            <a:off x="3008886" y="1791654"/>
            <a:ext cx="2460078" cy="4297680"/>
            <a:chOff x="2983350" y="355599"/>
            <a:chExt cx="2318237" cy="4297680"/>
          </a:xfrm>
        </p:grpSpPr>
        <p:sp>
          <p:nvSpPr>
            <p:cNvPr id="49" name="Rounded Rectangle 68"/>
            <p:cNvSpPr/>
            <p:nvPr/>
          </p:nvSpPr>
          <p:spPr>
            <a:xfrm>
              <a:off x="2997862" y="355599"/>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50" name="Rounded Rectangle 6"/>
            <p:cNvSpPr/>
            <p:nvPr/>
          </p:nvSpPr>
          <p:spPr>
            <a:xfrm>
              <a:off x="2983350" y="355599"/>
              <a:ext cx="229999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defTabSz="1555685">
                <a:lnSpc>
                  <a:spcPct val="90000"/>
                </a:lnSpc>
                <a:spcBef>
                  <a:spcPct val="0"/>
                </a:spcBef>
                <a:spcAft>
                  <a:spcPct val="35000"/>
                </a:spcAft>
              </a:pPr>
              <a:r>
                <a:rPr lang="en-US" sz="2800" dirty="0" smtClean="0">
                  <a:solidFill>
                    <a:srgbClr val="595959">
                      <a:alpha val="98824"/>
                    </a:srgbClr>
                  </a:solidFill>
                  <a:latin typeface="Segoe UI Light" pitchFamily="34" charset="0"/>
                </a:rPr>
                <a:t>Queue</a:t>
              </a:r>
              <a:endParaRPr lang="en-US" sz="2800" dirty="0">
                <a:solidFill>
                  <a:srgbClr val="595959">
                    <a:alpha val="98824"/>
                  </a:srgbClr>
                </a:solidFill>
                <a:latin typeface="Segoe UI Light" pitchFamily="34" charset="0"/>
              </a:endParaRPr>
            </a:p>
          </p:txBody>
        </p:sp>
      </p:grpSp>
      <p:grpSp>
        <p:nvGrpSpPr>
          <p:cNvPr id="51" name="Group 6"/>
          <p:cNvGrpSpPr/>
          <p:nvPr/>
        </p:nvGrpSpPr>
        <p:grpSpPr>
          <a:xfrm>
            <a:off x="519113" y="1791654"/>
            <a:ext cx="2361146" cy="4297680"/>
            <a:chOff x="222249" y="355599"/>
            <a:chExt cx="2303725" cy="4297680"/>
          </a:xfrm>
        </p:grpSpPr>
        <p:sp>
          <p:nvSpPr>
            <p:cNvPr id="52" name="Rounded Rectangle 71"/>
            <p:cNvSpPr/>
            <p:nvPr/>
          </p:nvSpPr>
          <p:spPr>
            <a:xfrm>
              <a:off x="222249" y="355599"/>
              <a:ext cx="2303725"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sp>
        <p:sp>
          <p:nvSpPr>
            <p:cNvPr id="53" name="Rounded Rectangle 8"/>
            <p:cNvSpPr/>
            <p:nvPr/>
          </p:nvSpPr>
          <p:spPr>
            <a:xfrm>
              <a:off x="222249" y="355599"/>
              <a:ext cx="2303725"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grpSp>
      <p:cxnSp>
        <p:nvCxnSpPr>
          <p:cNvPr id="57" name="Straight Connector 56"/>
          <p:cNvCxnSpPr/>
          <p:nvPr/>
        </p:nvCxnSpPr>
        <p:spPr>
          <a:xfrm>
            <a:off x="2261286" y="4213105"/>
            <a:ext cx="1482811" cy="108739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2335427" y="3385202"/>
            <a:ext cx="1322173" cy="100089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956708" y="3947967"/>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smtClean="0">
                <a:solidFill>
                  <a:schemeClr val="lt1">
                    <a:alpha val="99000"/>
                  </a:schemeClr>
                </a:solidFill>
              </a:rPr>
              <a:t>contoso</a:t>
            </a:r>
            <a:endParaRPr lang="en-US" sz="2000" dirty="0">
              <a:solidFill>
                <a:schemeClr val="lt1">
                  <a:alpha val="99000"/>
                </a:schemeClr>
              </a:solidFill>
            </a:endParaRPr>
          </a:p>
        </p:txBody>
      </p:sp>
      <p:cxnSp>
        <p:nvCxnSpPr>
          <p:cNvPr id="61" name="Straight Connector 60"/>
          <p:cNvCxnSpPr/>
          <p:nvPr/>
        </p:nvCxnSpPr>
        <p:spPr>
          <a:xfrm>
            <a:off x="4806778" y="3446986"/>
            <a:ext cx="1287635" cy="4942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4843849" y="3002144"/>
            <a:ext cx="1250564" cy="53133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5905004" y="270605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1800" dirty="0" err="1" smtClean="0">
                <a:solidFill>
                  <a:schemeClr val="lt1">
                    <a:alpha val="99000"/>
                  </a:schemeClr>
                </a:solidFill>
              </a:rPr>
              <a:t>Msg</a:t>
            </a:r>
            <a:r>
              <a:rPr lang="en-US" sz="1800" dirty="0" smtClean="0">
                <a:solidFill>
                  <a:schemeClr val="lt1">
                    <a:alpha val="99000"/>
                  </a:schemeClr>
                </a:solidFill>
              </a:rPr>
              <a:t> 1..</a:t>
            </a:r>
            <a:endParaRPr lang="en-US" sz="1800" dirty="0">
              <a:solidFill>
                <a:schemeClr val="lt1">
                  <a:alpha val="99000"/>
                </a:schemeClr>
              </a:solidFill>
            </a:endParaRPr>
          </a:p>
        </p:txBody>
      </p:sp>
      <p:sp>
        <p:nvSpPr>
          <p:cNvPr id="68" name="Rectangle 67"/>
          <p:cNvSpPr/>
          <p:nvPr/>
        </p:nvSpPr>
        <p:spPr>
          <a:xfrm>
            <a:off x="5905003" y="353399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1800" dirty="0" err="1">
                <a:solidFill>
                  <a:schemeClr val="lt1">
                    <a:alpha val="99000"/>
                  </a:schemeClr>
                </a:solidFill>
              </a:rPr>
              <a:t>Msg</a:t>
            </a:r>
            <a:r>
              <a:rPr lang="en-US" sz="1800" dirty="0">
                <a:solidFill>
                  <a:schemeClr val="lt1">
                    <a:alpha val="99000"/>
                  </a:schemeClr>
                </a:solidFill>
              </a:rPr>
              <a:t> </a:t>
            </a:r>
            <a:r>
              <a:rPr lang="en-US" sz="1800" dirty="0" smtClean="0">
                <a:solidFill>
                  <a:schemeClr val="lt1">
                    <a:alpha val="99000"/>
                  </a:schemeClr>
                </a:solidFill>
              </a:rPr>
              <a:t>2..</a:t>
            </a:r>
            <a:endParaRPr lang="en-US" sz="1800" dirty="0">
              <a:solidFill>
                <a:schemeClr val="lt1">
                  <a:alpha val="99000"/>
                </a:schemeClr>
              </a:solidFill>
            </a:endParaRPr>
          </a:p>
        </p:txBody>
      </p:sp>
      <p:sp>
        <p:nvSpPr>
          <p:cNvPr id="69" name="Rectangle 68"/>
          <p:cNvSpPr/>
          <p:nvPr/>
        </p:nvSpPr>
        <p:spPr>
          <a:xfrm>
            <a:off x="3520220" y="312002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smtClean="0">
                <a:solidFill>
                  <a:schemeClr val="lt1">
                    <a:alpha val="99000"/>
                  </a:schemeClr>
                </a:solidFill>
              </a:rPr>
              <a:t>commands</a:t>
            </a:r>
            <a:endParaRPr lang="en-US" sz="2000" dirty="0">
              <a:solidFill>
                <a:schemeClr val="lt1">
                  <a:alpha val="99000"/>
                </a:schemeClr>
              </a:solidFill>
            </a:endParaRPr>
          </a:p>
        </p:txBody>
      </p:sp>
      <p:cxnSp>
        <p:nvCxnSpPr>
          <p:cNvPr id="74" name="Straight Connector 73"/>
          <p:cNvCxnSpPr/>
          <p:nvPr/>
        </p:nvCxnSpPr>
        <p:spPr>
          <a:xfrm>
            <a:off x="4806778" y="5115148"/>
            <a:ext cx="1287635" cy="4942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4843849" y="4670306"/>
            <a:ext cx="1250564" cy="53133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0" name="Rounded Rectangle 97"/>
          <p:cNvSpPr/>
          <p:nvPr/>
        </p:nvSpPr>
        <p:spPr>
          <a:xfrm>
            <a:off x="5905004" y="518988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1800" dirty="0" err="1">
                <a:solidFill>
                  <a:schemeClr val="lt1">
                    <a:alpha val="99000"/>
                  </a:schemeClr>
                </a:solidFill>
              </a:rPr>
              <a:t>Msg</a:t>
            </a:r>
            <a:r>
              <a:rPr lang="en-US" sz="1800" dirty="0">
                <a:solidFill>
                  <a:schemeClr val="lt1">
                    <a:alpha val="99000"/>
                  </a:schemeClr>
                </a:solidFill>
              </a:rPr>
              <a:t> </a:t>
            </a:r>
            <a:r>
              <a:rPr lang="en-US" sz="1800" dirty="0" smtClean="0">
                <a:solidFill>
                  <a:schemeClr val="lt1">
                    <a:alpha val="99000"/>
                  </a:schemeClr>
                </a:solidFill>
              </a:rPr>
              <a:t>4..</a:t>
            </a:r>
            <a:endParaRPr lang="en-US" sz="1800" dirty="0">
              <a:solidFill>
                <a:schemeClr val="lt1">
                  <a:alpha val="99000"/>
                </a:schemeClr>
              </a:solidFill>
            </a:endParaRPr>
          </a:p>
        </p:txBody>
      </p:sp>
      <p:sp>
        <p:nvSpPr>
          <p:cNvPr id="71" name="Rectangle 70"/>
          <p:cNvSpPr/>
          <p:nvPr/>
        </p:nvSpPr>
        <p:spPr>
          <a:xfrm>
            <a:off x="3520220" y="4775910"/>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smtClean="0">
                <a:solidFill>
                  <a:schemeClr val="lt1">
                    <a:alpha val="99000"/>
                  </a:schemeClr>
                </a:solidFill>
              </a:rPr>
              <a:t>Vm</a:t>
            </a:r>
            <a:r>
              <a:rPr lang="en-US" sz="2000" dirty="0" smtClean="0">
                <a:solidFill>
                  <a:schemeClr val="lt1">
                    <a:alpha val="99000"/>
                  </a:schemeClr>
                </a:solidFill>
              </a:rPr>
              <a:t>-queue</a:t>
            </a:r>
            <a:endParaRPr lang="en-US" sz="2000" dirty="0">
              <a:solidFill>
                <a:schemeClr val="lt1">
                  <a:alpha val="99000"/>
                </a:schemeClr>
              </a:solidFill>
            </a:endParaRPr>
          </a:p>
        </p:txBody>
      </p:sp>
      <p:sp>
        <p:nvSpPr>
          <p:cNvPr id="72" name="Rounded Rectangle 97"/>
          <p:cNvSpPr/>
          <p:nvPr/>
        </p:nvSpPr>
        <p:spPr>
          <a:xfrm>
            <a:off x="5905004" y="436193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1800" dirty="0" err="1">
                <a:solidFill>
                  <a:schemeClr val="lt1">
                    <a:alpha val="99000"/>
                  </a:schemeClr>
                </a:solidFill>
              </a:rPr>
              <a:t>Msg</a:t>
            </a:r>
            <a:r>
              <a:rPr lang="en-US" sz="1800" dirty="0">
                <a:solidFill>
                  <a:schemeClr val="lt1">
                    <a:alpha val="99000"/>
                  </a:schemeClr>
                </a:solidFill>
              </a:rPr>
              <a:t> </a:t>
            </a:r>
            <a:r>
              <a:rPr lang="en-US" sz="1800" dirty="0" smtClean="0">
                <a:solidFill>
                  <a:schemeClr val="lt1">
                    <a:alpha val="99000"/>
                  </a:schemeClr>
                </a:solidFill>
              </a:rPr>
              <a:t>3..</a:t>
            </a:r>
            <a:endParaRPr lang="en-US" sz="1800" dirty="0">
              <a:solidFill>
                <a:schemeClr val="lt1">
                  <a:alpha val="99000"/>
                </a:schemeClr>
              </a:solidFill>
            </a:endParaRPr>
          </a:p>
        </p:txBody>
      </p:sp>
      <p:sp>
        <p:nvSpPr>
          <p:cNvPr id="25" name="Rectangle 24"/>
          <p:cNvSpPr/>
          <p:nvPr/>
        </p:nvSpPr>
        <p:spPr bwMode="auto">
          <a:xfrm>
            <a:off x="519113" y="1136378"/>
            <a:ext cx="9424355" cy="440079"/>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US" sz="2000" dirty="0" smtClean="0">
                <a:solidFill>
                  <a:srgbClr val="FFFFFF">
                    <a:alpha val="99000"/>
                  </a:srgbClr>
                </a:solidFill>
                <a:latin typeface="Consolas" pitchFamily="49" charset="0"/>
                <a:cs typeface="Consolas" pitchFamily="49" charset="0"/>
              </a:rPr>
              <a:t>http://&lt;account&gt;.</a:t>
            </a:r>
            <a:r>
              <a:rPr lang="en-US" sz="2000" b="1" dirty="0" smtClean="0">
                <a:solidFill>
                  <a:srgbClr val="FFFFFF">
                    <a:alpha val="99000"/>
                  </a:srgbClr>
                </a:solidFill>
                <a:latin typeface="Consolas" pitchFamily="49" charset="0"/>
                <a:cs typeface="Consolas" pitchFamily="49" charset="0"/>
              </a:rPr>
              <a:t>queue</a:t>
            </a:r>
            <a:r>
              <a:rPr lang="en-US" sz="2000" dirty="0" smtClean="0">
                <a:solidFill>
                  <a:srgbClr val="FFFFFF">
                    <a:alpha val="99000"/>
                  </a:srgbClr>
                </a:solidFill>
                <a:latin typeface="Consolas" pitchFamily="49" charset="0"/>
                <a:cs typeface="Consolas" pitchFamily="49" charset="0"/>
              </a:rPr>
              <a:t>.core.windows.net/&lt;queue_name&gt;</a:t>
            </a:r>
          </a:p>
        </p:txBody>
      </p:sp>
    </p:spTree>
    <p:extLst>
      <p:ext uri="{BB962C8B-B14F-4D97-AF65-F5344CB8AC3E}">
        <p14:creationId xmlns:p14="http://schemas.microsoft.com/office/powerpoint/2010/main" val="156353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2"/>
          <p:cNvSpPr>
            <a:spLocks noEditPoints="1"/>
          </p:cNvSpPr>
          <p:nvPr/>
        </p:nvSpPr>
        <p:spPr bwMode="auto">
          <a:xfrm flipH="1">
            <a:off x="1495286" y="2252750"/>
            <a:ext cx="2323116" cy="2716558"/>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182880" rIns="0" bIns="34295" rtlCol="0" anchor="ctr"/>
          <a:lstStyle/>
          <a:p>
            <a:pPr algn="ctr" defTabSz="914363" fontAlgn="base">
              <a:lnSpc>
                <a:spcPct val="90000"/>
              </a:lnSpc>
              <a:spcBef>
                <a:spcPct val="0"/>
              </a:spcBef>
              <a:spcAft>
                <a:spcPct val="0"/>
              </a:spcAft>
              <a:buSzPct val="90000"/>
            </a:pPr>
            <a:r>
              <a:rPr lang="en-US" sz="7200" b="1" kern="0" dirty="0" smtClean="0">
                <a:gradFill>
                  <a:gsLst>
                    <a:gs pos="85000">
                      <a:srgbClr val="FFFFFF"/>
                    </a:gs>
                    <a:gs pos="0">
                      <a:srgbClr val="FFFFFF"/>
                    </a:gs>
                  </a:gsLst>
                  <a:lin ang="5400000" scaled="0"/>
                </a:gradFill>
                <a:ea typeface="Segoe UI" pitchFamily="34" charset="0"/>
                <a:cs typeface="Segoe UI" pitchFamily="34" charset="0"/>
              </a:rPr>
              <a:t>DB</a:t>
            </a:r>
            <a:endParaRPr lang="en-US" sz="7200" b="1" kern="0" dirty="0">
              <a:gradFill>
                <a:gsLst>
                  <a:gs pos="85000">
                    <a:srgbClr val="FFFFFF"/>
                  </a:gs>
                  <a:gs pos="0">
                    <a:srgbClr val="FFFFFF"/>
                  </a:gs>
                </a:gsLst>
                <a:lin ang="5400000" scaled="0"/>
              </a:gradFill>
              <a:ea typeface="Segoe UI" pitchFamily="34" charset="0"/>
              <a:cs typeface="Segoe UI" pitchFamily="34" charset="0"/>
            </a:endParaRPr>
          </a:p>
        </p:txBody>
      </p:sp>
      <p:sp>
        <p:nvSpPr>
          <p:cNvPr id="8"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SQL database</a:t>
            </a:r>
            <a:endParaRPr dirty="0">
              <a:solidFill>
                <a:srgbClr val="5F5F5F">
                  <a:alpha val="99000"/>
                </a:srgbClr>
              </a:solidFill>
            </a:endParaRPr>
          </a:p>
        </p:txBody>
      </p:sp>
      <p:sp>
        <p:nvSpPr>
          <p:cNvPr id="9"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Relational SQL Server Engine in the Cloud</a:t>
            </a:r>
          </a:p>
          <a:p>
            <a:pPr marL="3175" indent="0">
              <a:lnSpc>
                <a:spcPct val="100000"/>
              </a:lnSpc>
              <a:buFont typeface="Arial" pitchFamily="34" charset="0"/>
              <a:buNone/>
            </a:pPr>
            <a:r>
              <a:rPr lang="en-US" sz="2400" dirty="0">
                <a:solidFill>
                  <a:srgbClr val="5F5F5F">
                    <a:alpha val="99000"/>
                  </a:srgbClr>
                </a:solidFill>
                <a:latin typeface="Segoe UI"/>
              </a:rPr>
              <a:t>Clustered for high availability</a:t>
            </a:r>
          </a:p>
          <a:p>
            <a:pPr marL="3175" indent="0">
              <a:lnSpc>
                <a:spcPct val="100000"/>
              </a:lnSpc>
              <a:buFont typeface="Arial" pitchFamily="34" charset="0"/>
              <a:buNone/>
            </a:pPr>
            <a:r>
              <a:rPr lang="en-US" sz="2400" dirty="0">
                <a:solidFill>
                  <a:srgbClr val="5F5F5F">
                    <a:alpha val="99000"/>
                  </a:srgbClr>
                </a:solidFill>
                <a:latin typeface="Segoe UI"/>
              </a:rPr>
              <a:t>Fully Managed Service</a:t>
            </a:r>
          </a:p>
          <a:p>
            <a:pPr marL="3175" indent="0">
              <a:lnSpc>
                <a:spcPct val="100000"/>
              </a:lnSpc>
              <a:buFont typeface="Arial" pitchFamily="34" charset="0"/>
              <a:buNone/>
            </a:pPr>
            <a:r>
              <a:rPr lang="en-US" sz="2400" dirty="0">
                <a:solidFill>
                  <a:srgbClr val="5F5F5F">
                    <a:alpha val="99000"/>
                  </a:srgbClr>
                </a:solidFill>
                <a:latin typeface="Segoe UI"/>
              </a:rPr>
              <a:t>SQL Reporting support</a:t>
            </a:r>
          </a:p>
        </p:txBody>
      </p:sp>
    </p:spTree>
    <p:extLst>
      <p:ext uri="{BB962C8B-B14F-4D97-AF65-F5344CB8AC3E}">
        <p14:creationId xmlns:p14="http://schemas.microsoft.com/office/powerpoint/2010/main" val="3657794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250"/>
                                        <p:tgtEl>
                                          <p:spTgt spid="9">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250"/>
                                        <p:tgtEl>
                                          <p:spTgt spid="9">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250"/>
                                        <p:tgtEl>
                                          <p:spTgt spid="9">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fade">
                                      <p:cBhvr>
                                        <p:cTn id="27" dur="25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a:spLocks/>
          </p:cNvSpPr>
          <p:nvPr/>
        </p:nvSpPr>
        <p:spPr>
          <a:xfrm>
            <a:off x="6094413" y="2414588"/>
            <a:ext cx="5591175" cy="1666875"/>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7200" smtClean="0">
                <a:solidFill>
                  <a:srgbClr val="00AEEF">
                    <a:alpha val="99000"/>
                  </a:srgbClr>
                </a:solidFill>
              </a:rPr>
              <a:t>Start now.</a:t>
            </a:r>
          </a:p>
          <a:p>
            <a:pPr marL="0" indent="0">
              <a:buFont typeface="Arial" pitchFamily="34" charset="0"/>
              <a:buNone/>
            </a:pPr>
            <a:r>
              <a:rPr lang="en-US" smtClean="0"/>
              <a:t>http://WindowsAzure.com</a:t>
            </a:r>
            <a:endParaRPr lang="en-US" dirty="0"/>
          </a:p>
        </p:txBody>
      </p:sp>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rcRect/>
          <a:stretch/>
        </p:blipFill>
        <p:spPr>
          <a:xfrm>
            <a:off x="935034" y="1023730"/>
            <a:ext cx="4772722" cy="5834270"/>
          </a:xfrm>
          <a:prstGeom prst="rect">
            <a:avLst/>
          </a:prstGeom>
        </p:spPr>
      </p:pic>
      <p:pic>
        <p:nvPicPr>
          <p:cNvPr id="2" name="Picture 1"/>
          <p:cNvPicPr>
            <a:picLocks noChangeAspect="1"/>
          </p:cNvPicPr>
          <p:nvPr/>
        </p:nvPicPr>
        <p:blipFill>
          <a:blip r:embed="rId5"/>
          <a:stretch>
            <a:fillRect/>
          </a:stretch>
        </p:blipFill>
        <p:spPr>
          <a:xfrm>
            <a:off x="1150883" y="1319207"/>
            <a:ext cx="4351283" cy="2762256"/>
          </a:xfrm>
          <a:prstGeom prst="rect">
            <a:avLst/>
          </a:prstGeom>
        </p:spPr>
      </p:pic>
    </p:spTree>
    <p:extLst>
      <p:ext uri="{BB962C8B-B14F-4D97-AF65-F5344CB8AC3E}">
        <p14:creationId xmlns:p14="http://schemas.microsoft.com/office/powerpoint/2010/main" val="289793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
          <p:cNvSpPr txBox="1">
            <a:spLocks/>
          </p:cNvSpPr>
          <p:nvPr/>
        </p:nvSpPr>
        <p:spPr>
          <a:xfrm>
            <a:off x="4659829" y="2484210"/>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Virtual machines</a:t>
            </a:r>
            <a:endParaRPr dirty="0">
              <a:solidFill>
                <a:schemeClr val="tx1">
                  <a:alpha val="99000"/>
                </a:schemeClr>
              </a:solidFill>
            </a:endParaRPr>
          </a:p>
        </p:txBody>
      </p:sp>
      <p:sp>
        <p:nvSpPr>
          <p:cNvPr id="13" name="Content Placeholder 2"/>
          <p:cNvSpPr>
            <a:spLocks noGrp="1"/>
          </p:cNvSpPr>
          <p:nvPr>
            <p:ph type="body" sz="quarter" idx="4294967295"/>
          </p:nvPr>
        </p:nvSpPr>
        <p:spPr>
          <a:xfrm>
            <a:off x="4686445" y="3286125"/>
            <a:ext cx="6380162" cy="1255728"/>
          </a:xfrm>
          <a:prstGeom prst="rect">
            <a:avLst/>
          </a:prstGeom>
        </p:spPr>
        <p:txBody>
          <a:bodyPr/>
          <a:lstStyle/>
          <a:p>
            <a:pPr marL="3175" indent="0">
              <a:lnSpc>
                <a:spcPct val="100000"/>
              </a:lnSpc>
              <a:buNone/>
            </a:pPr>
            <a:r>
              <a:rPr lang="en-US" sz="2400" dirty="0" smtClean="0">
                <a:latin typeface="+mn-lt"/>
              </a:rPr>
              <a:t>Windows Server and Linux</a:t>
            </a:r>
          </a:p>
          <a:p>
            <a:pPr marL="3175" indent="0">
              <a:lnSpc>
                <a:spcPct val="100000"/>
              </a:lnSpc>
              <a:buNone/>
            </a:pPr>
            <a:r>
              <a:rPr lang="en-US" sz="2400" dirty="0" smtClean="0">
                <a:latin typeface="+mn-lt"/>
              </a:rPr>
              <a:t>Flexible Workload Support</a:t>
            </a:r>
          </a:p>
          <a:p>
            <a:pPr marL="3175" indent="0">
              <a:lnSpc>
                <a:spcPct val="100000"/>
              </a:lnSpc>
              <a:buNone/>
            </a:pPr>
            <a:r>
              <a:rPr lang="en-US" sz="2400" dirty="0" smtClean="0">
                <a:latin typeface="+mn-lt"/>
              </a:rPr>
              <a:t>Virtual Private Networking</a:t>
            </a:r>
          </a:p>
        </p:txBody>
      </p:sp>
      <p:pic>
        <p:nvPicPr>
          <p:cNvPr id="2" name="Picture 1"/>
          <p:cNvPicPr>
            <a:picLocks noChangeAspect="1"/>
          </p:cNvPicPr>
          <p:nvPr/>
        </p:nvPicPr>
        <p:blipFill>
          <a:blip r:embed="rId3">
            <a:duotone>
              <a:prstClr val="black"/>
              <a:schemeClr val="tx1">
                <a:lumMod val="5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Tree>
    <p:extLst>
      <p:ext uri="{BB962C8B-B14F-4D97-AF65-F5344CB8AC3E}">
        <p14:creationId xmlns:p14="http://schemas.microsoft.com/office/powerpoint/2010/main" val="3985041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250"/>
                                        <p:tgtEl>
                                          <p:spTgt spid="1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fade">
                                      <p:cBhvr>
                                        <p:cTn id="19" dur="250"/>
                                        <p:tgtEl>
                                          <p:spTgt spid="13">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Web sites </a:t>
            </a:r>
            <a:endParaRPr dirty="0">
              <a:solidFill>
                <a:schemeClr val="tx1">
                  <a:alpha val="99000"/>
                </a:schemeClr>
              </a:solidFill>
            </a:endParaRPr>
          </a:p>
        </p:txBody>
      </p:sp>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with ASP.NET, Node.js or PHP</a:t>
            </a:r>
          </a:p>
          <a:p>
            <a:pPr marL="3175" indent="0">
              <a:lnSpc>
                <a:spcPct val="100000"/>
              </a:lnSpc>
              <a:buNone/>
            </a:pPr>
            <a:r>
              <a:rPr lang="en-US" sz="2400" dirty="0" smtClean="0">
                <a:latin typeface="+mn-lt"/>
              </a:rPr>
              <a:t>Deploy in seconds with FTP, </a:t>
            </a:r>
            <a:r>
              <a:rPr lang="en-US" sz="2400" dirty="0" err="1" smtClean="0">
                <a:latin typeface="+mn-lt"/>
              </a:rPr>
              <a:t>Git</a:t>
            </a:r>
            <a:r>
              <a:rPr lang="en-US" sz="2400" dirty="0" smtClean="0">
                <a:latin typeface="+mn-lt"/>
              </a:rPr>
              <a:t> or TFS</a:t>
            </a:r>
          </a:p>
          <a:p>
            <a:pPr marL="3175" indent="0">
              <a:lnSpc>
                <a:spcPct val="100000"/>
              </a:lnSpc>
              <a:buNone/>
            </a:pPr>
            <a:r>
              <a:rPr lang="en-US" sz="2400" dirty="0" smtClean="0">
                <a:latin typeface="+mn-lt"/>
              </a:rPr>
              <a:t>Start for free, scale up as your traffic grows</a:t>
            </a:r>
          </a:p>
        </p:txBody>
      </p:sp>
    </p:spTree>
    <p:extLst>
      <p:ext uri="{BB962C8B-B14F-4D97-AF65-F5344CB8AC3E}">
        <p14:creationId xmlns:p14="http://schemas.microsoft.com/office/powerpoint/2010/main" val="3943933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8" name="Group 87"/>
          <p:cNvGrpSpPr/>
          <p:nvPr/>
        </p:nvGrpSpPr>
        <p:grpSpPr>
          <a:xfrm>
            <a:off x="3031844" y="1289120"/>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smtClean="0">
                    <a:solidFill>
                      <a:schemeClr val="tx1">
                        <a:alpha val="99000"/>
                      </a:schemeClr>
                    </a:solidFill>
                    <a:latin typeface="Segoe UI Light" pitchFamily="34" charset="0"/>
                  </a:rPr>
                  <a:t>1</a:t>
                </a:r>
                <a:endParaRPr lang="en-US" sz="6600" dirty="0">
                  <a:solidFill>
                    <a:schemeClr val="tx1">
                      <a:alpha val="99000"/>
                    </a:schemeClr>
                  </a:solidFill>
                  <a:latin typeface="Segoe UI Light" pitchFamily="34" charset="0"/>
                </a:endParaRPr>
              </a:p>
            </p:txBody>
          </p:sp>
          <p:sp>
            <p:nvSpPr>
              <p:cNvPr id="23" name="Rectangle 22"/>
              <p:cNvSpPr/>
              <p:nvPr/>
            </p:nvSpPr>
            <p:spPr bwMode="auto">
              <a:xfrm>
                <a:off x="2543998" y="6093146"/>
                <a:ext cx="8058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370619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67" name="Group 66"/>
          <p:cNvGrpSpPr/>
          <p:nvPr/>
        </p:nvGrpSpPr>
        <p:grpSpPr>
          <a:xfrm>
            <a:off x="-216815" y="5727773"/>
            <a:ext cx="12622489" cy="1046296"/>
            <a:chOff x="-5297672" y="5194194"/>
            <a:chExt cx="16604405" cy="1376362"/>
          </a:xfrm>
        </p:grpSpPr>
        <p:pic>
          <p:nvPicPr>
            <p:cNvPr id="68"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69"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70"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71" name="Picture 2" descr="C:\Users\jonahs\Documents\Dropbox\Projects SCOTT\Azure Deck\Source Images\server-blu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17" name="Picture 2" descr="C:\Users\jonahs\Documents\Dropbox\Projects SCOTT\Azure Deck\Source Images\server-blu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18"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1" y="0"/>
            <a:ext cx="12188826" cy="983234"/>
            <a:chOff x="-1" y="0"/>
            <a:chExt cx="12188826" cy="983234"/>
          </a:xfrm>
        </p:grpSpPr>
        <p:grpSp>
          <p:nvGrpSpPr>
            <p:cNvPr id="13" name="Group 12"/>
            <p:cNvGrpSpPr/>
            <p:nvPr/>
          </p:nvGrpSpPr>
          <p:grpSpPr>
            <a:xfrm>
              <a:off x="-1" y="0"/>
              <a:ext cx="12180802" cy="983234"/>
              <a:chOff x="-1" y="0"/>
              <a:chExt cx="12180802" cy="983234"/>
            </a:xfrm>
          </p:grpSpPr>
          <p:sp>
            <p:nvSpPr>
              <p:cNvPr id="11" name="Rectangle 1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1" name="Rectangle 110"/>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73" name="Group 72"/>
            <p:cNvGrpSpPr/>
            <p:nvPr/>
          </p:nvGrpSpPr>
          <p:grpSpPr>
            <a:xfrm>
              <a:off x="0" y="300008"/>
              <a:ext cx="12188825" cy="683226"/>
              <a:chOff x="0" y="300008"/>
              <a:chExt cx="12188825" cy="683226"/>
            </a:xfrm>
          </p:grpSpPr>
          <p:sp>
            <p:nvSpPr>
              <p:cNvPr id="74"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dirty="0" smtClean="0">
                    <a:solidFill>
                      <a:srgbClr val="00AEEF">
                        <a:alpha val="99000"/>
                      </a:srgbClr>
                    </a:solidFill>
                  </a:rPr>
                  <a:t>shared</a:t>
                </a:r>
                <a:endParaRPr sz="3200" dirty="0">
                  <a:solidFill>
                    <a:srgbClr val="00AEEF">
                      <a:alpha val="99000"/>
                    </a:srgbClr>
                  </a:solidFill>
                </a:endParaRPr>
              </a:p>
            </p:txBody>
          </p:sp>
          <p:sp>
            <p:nvSpPr>
              <p:cNvPr id="75"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dirty="0" smtClean="0">
                    <a:solidFill>
                      <a:srgbClr val="FFFFFF">
                        <a:alpha val="99000"/>
                      </a:srgbClr>
                    </a:solidFill>
                  </a:rPr>
                  <a:t>reserved</a:t>
                </a:r>
                <a:endParaRPr sz="3200" dirty="0">
                  <a:solidFill>
                    <a:srgbClr val="FFFFFF">
                      <a:alpha val="99000"/>
                    </a:srgbClr>
                  </a:solidFill>
                </a:endParaRPr>
              </a:p>
            </p:txBody>
          </p:sp>
          <p:cxnSp>
            <p:nvCxnSpPr>
              <p:cNvPr id="76" name="Straight Connector 7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292420" y="1589948"/>
            <a:ext cx="6576424"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smtClean="0">
                    <a:solidFill>
                      <a:schemeClr val="bg1">
                        <a:alpha val="99000"/>
                      </a:schemeClr>
                    </a:solidFill>
                  </a:rPr>
                  <a:t>Shared </a:t>
                </a:r>
                <a:r>
                  <a:rPr lang="en-US" sz="1600" b="1" cap="all" dirty="0" err="1" smtClean="0">
                    <a:solidFill>
                      <a:schemeClr val="bg1">
                        <a:alpha val="99000"/>
                      </a:schemeClr>
                    </a:solidFill>
                  </a:rPr>
                  <a:t>instanceS</a:t>
                </a:r>
                <a:endParaRPr lang="en-US" sz="1600" b="1" cap="all" dirty="0">
                  <a:solidFill>
                    <a:schemeClr val="bg1">
                      <a:alpha val="99000"/>
                    </a:schemeClr>
                  </a:soli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grpSp>
        <p:nvGrpSpPr>
          <p:cNvPr id="8" name="Group 7"/>
          <p:cNvGrpSpPr/>
          <p:nvPr/>
        </p:nvGrpSpPr>
        <p:grpSpPr>
          <a:xfrm>
            <a:off x="3774801" y="3844418"/>
            <a:ext cx="852458" cy="530688"/>
            <a:chOff x="3774801" y="3161749"/>
            <a:chExt cx="852458" cy="530688"/>
          </a:xfrm>
        </p:grpSpPr>
        <p:sp>
          <p:nvSpPr>
            <p:cNvPr id="109" name="Rectangle 108"/>
            <p:cNvSpPr/>
            <p:nvPr/>
          </p:nvSpPr>
          <p:spPr bwMode="auto">
            <a:xfrm>
              <a:off x="3774801" y="3200546"/>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Rectangle 109"/>
            <p:cNvSpPr/>
            <p:nvPr/>
          </p:nvSpPr>
          <p:spPr bwMode="auto">
            <a:xfrm>
              <a:off x="3787081" y="3161749"/>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sp>
        <p:nvSpPr>
          <p:cNvPr id="105"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sz="3200" dirty="0" smtClean="0">
                <a:solidFill>
                  <a:schemeClr val="tx1">
                    <a:alpha val="99000"/>
                  </a:schemeClr>
                </a:solidFill>
                <a:latin typeface="Segoe UI" pitchFamily="34" charset="0"/>
                <a:ea typeface="Segoe UI" pitchFamily="34" charset="0"/>
                <a:cs typeface="Segoe UI" pitchFamily="34" charset="0"/>
              </a:rPr>
              <a:t>shared</a:t>
            </a:r>
            <a:endParaRPr sz="3200" dirty="0">
              <a:solidFill>
                <a:schemeClr val="tx1">
                  <a:alpha val="99000"/>
                </a:schemeClr>
              </a:solidFill>
              <a:latin typeface="Segoe UI" pitchFamily="34" charset="0"/>
              <a:ea typeface="Segoe UI" pitchFamily="34" charset="0"/>
              <a:cs typeface="Segoe UI" pitchFamily="34" charset="0"/>
            </a:endParaRPr>
          </a:p>
        </p:txBody>
      </p:sp>
      <p:sp>
        <p:nvSpPr>
          <p:cNvPr id="4" name="Title 3"/>
          <p:cNvSpPr>
            <a:spLocks noGrp="1"/>
          </p:cNvSpPr>
          <p:nvPr>
            <p:ph type="title"/>
          </p:nvPr>
        </p:nvSpPr>
        <p:spPr>
          <a:xfrm>
            <a:off x="519112" y="228600"/>
            <a:ext cx="11149013" cy="747897"/>
          </a:xfrm>
        </p:spPr>
        <p:txBody>
          <a:bodyPr/>
          <a:lstStyle/>
          <a:p>
            <a:r>
              <a:rPr lang="en-US" dirty="0" smtClean="0">
                <a:solidFill>
                  <a:schemeClr val="bg1">
                    <a:alpha val="99000"/>
                  </a:schemeClr>
                </a:solidFill>
              </a:rPr>
              <a:t>Web sites</a:t>
            </a:r>
            <a:endParaRPr lang="en-US" dirty="0">
              <a:solidFill>
                <a:schemeClr val="bg1">
                  <a:alpha val="99000"/>
                </a:schemeClr>
              </a:solidFill>
            </a:endParaRPr>
          </a:p>
        </p:txBody>
      </p:sp>
    </p:spTree>
    <p:extLst>
      <p:ext uri="{BB962C8B-B14F-4D97-AF65-F5344CB8AC3E}">
        <p14:creationId xmlns:p14="http://schemas.microsoft.com/office/powerpoint/2010/main" val="272709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500"/>
                                  </p:stCondLst>
                                  <p:childTnLst>
                                    <p:set>
                                      <p:cBhvr>
                                        <p:cTn id="22" dur="1" fill="hold">
                                          <p:stCondLst>
                                            <p:cond delay="0"/>
                                          </p:stCondLst>
                                        </p:cTn>
                                        <p:tgtEl>
                                          <p:spTgt spid="88"/>
                                        </p:tgtEl>
                                        <p:attrNameLst>
                                          <p:attrName>style.visibility</p:attrName>
                                        </p:attrNameLst>
                                      </p:cBhvr>
                                      <p:to>
                                        <p:strVal val="visible"/>
                                      </p:to>
                                    </p:set>
                                    <p:animEffect transition="in" filter="fade">
                                      <p:cBhvr>
                                        <p:cTn id="23" dur="500"/>
                                        <p:tgtEl>
                                          <p:spTgt spid="88"/>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5"/>
                                        </p:tgtEl>
                                        <p:attrNameLst>
                                          <p:attrName>style.visibility</p:attrName>
                                        </p:attrNameLst>
                                      </p:cBhvr>
                                      <p:to>
                                        <p:strVal val="visible"/>
                                      </p:to>
                                    </p:set>
                                    <p:animEffect transition="in" filter="fade">
                                      <p:cBhvr>
                                        <p:cTn id="2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8" name="Group 87"/>
          <p:cNvGrpSpPr/>
          <p:nvPr/>
        </p:nvGrpSpPr>
        <p:grpSpPr>
          <a:xfrm>
            <a:off x="3031844" y="1289120"/>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4049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440583"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7" name="Group 6"/>
          <p:cNvGrpSpPr/>
          <p:nvPr/>
        </p:nvGrpSpPr>
        <p:grpSpPr>
          <a:xfrm>
            <a:off x="-292420" y="1589948"/>
            <a:ext cx="6576424"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Shared </a:t>
                </a:r>
                <a:r>
                  <a:rPr lang="en-US" sz="1600" b="1" cap="all" dirty="0" err="1">
                    <a:solidFill>
                      <a:schemeClr val="bg1">
                        <a:alpha val="99000"/>
                      </a:schemeClr>
                    </a:solidFill>
                  </a:rPr>
                  <a:t>instanceS</a:t>
                </a:r>
                <a:endParaRPr lang="en-US" sz="1600" b="1" cap="all" dirty="0">
                  <a:solidFill>
                    <a:schemeClr val="bg1">
                      <a:alpha val="99000"/>
                    </a:schemeClr>
                  </a:soli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grpSp>
        <p:nvGrpSpPr>
          <p:cNvPr id="8" name="Group 7"/>
          <p:cNvGrpSpPr/>
          <p:nvPr/>
        </p:nvGrpSpPr>
        <p:grpSpPr>
          <a:xfrm>
            <a:off x="3774801" y="3844693"/>
            <a:ext cx="852458" cy="530688"/>
            <a:chOff x="3780607" y="3155943"/>
            <a:chExt cx="852458" cy="530688"/>
          </a:xfrm>
        </p:grpSpPr>
        <p:sp>
          <p:nvSpPr>
            <p:cNvPr id="109" name="Rectangle 108"/>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Rectangle 109"/>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114" name="Group 113"/>
          <p:cNvGrpSpPr/>
          <p:nvPr/>
        </p:nvGrpSpPr>
        <p:grpSpPr>
          <a:xfrm>
            <a:off x="1850962" y="4536375"/>
            <a:ext cx="852458" cy="530688"/>
            <a:chOff x="3780607" y="3155943"/>
            <a:chExt cx="852458" cy="530688"/>
          </a:xfrm>
        </p:grpSpPr>
        <p:sp>
          <p:nvSpPr>
            <p:cNvPr id="115" name="Rectangle 114"/>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6" name="Rectangle 115"/>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119" name="Group 118"/>
          <p:cNvGrpSpPr/>
          <p:nvPr/>
        </p:nvGrpSpPr>
        <p:grpSpPr>
          <a:xfrm>
            <a:off x="-1" y="0"/>
            <a:ext cx="12188826" cy="983234"/>
            <a:chOff x="-1" y="0"/>
            <a:chExt cx="12188826" cy="983234"/>
          </a:xfrm>
        </p:grpSpPr>
        <p:grpSp>
          <p:nvGrpSpPr>
            <p:cNvPr id="121" name="Group 120"/>
            <p:cNvGrpSpPr/>
            <p:nvPr/>
          </p:nvGrpSpPr>
          <p:grpSpPr>
            <a:xfrm>
              <a:off x="-1" y="0"/>
              <a:ext cx="12180802" cy="983234"/>
              <a:chOff x="-1" y="0"/>
              <a:chExt cx="12180802" cy="983234"/>
            </a:xfrm>
          </p:grpSpPr>
          <p:sp>
            <p:nvSpPr>
              <p:cNvPr id="131" name="Rectangle 13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2" name="Rectangle 13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3" name="Rectangle 132"/>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23" name="Group 122"/>
            <p:cNvGrpSpPr/>
            <p:nvPr/>
          </p:nvGrpSpPr>
          <p:grpSpPr>
            <a:xfrm>
              <a:off x="0" y="300008"/>
              <a:ext cx="12188825" cy="683226"/>
              <a:chOff x="0" y="300008"/>
              <a:chExt cx="12188825" cy="683226"/>
            </a:xfrm>
          </p:grpSpPr>
          <p:sp>
            <p:nvSpPr>
              <p:cNvPr id="124"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shared</a:t>
                </a:r>
                <a:endParaRPr lang="en-US" sz="3200" dirty="0">
                  <a:solidFill>
                    <a:srgbClr val="00AEEF">
                      <a:alpha val="99000"/>
                    </a:srgbClr>
                  </a:solidFill>
                </a:endParaRPr>
              </a:p>
            </p:txBody>
          </p:sp>
          <p:sp>
            <p:nvSpPr>
              <p:cNvPr id="125"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reserved</a:t>
                </a:r>
                <a:endParaRPr lang="en-US" sz="3200" dirty="0">
                  <a:solidFill>
                    <a:srgbClr val="FFFFFF">
                      <a:alpha val="99000"/>
                    </a:srgbClr>
                  </a:solidFill>
                </a:endParaRPr>
              </a:p>
            </p:txBody>
          </p:sp>
          <p:cxnSp>
            <p:nvCxnSpPr>
              <p:cNvPr id="126" name="Straight Connector 12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07"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shared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solidFill>
                  <a:schemeClr val="bg1">
                    <a:alpha val="99000"/>
                  </a:schemeClr>
                </a:solidFill>
              </a:rPr>
              <a:t>Web </a:t>
            </a:r>
            <a:r>
              <a:rPr lang="en-US" dirty="0">
                <a:solidFill>
                  <a:schemeClr val="bg1">
                    <a:alpha val="99000"/>
                  </a:schemeClr>
                </a:solidFill>
              </a:rPr>
              <a:t>sites </a:t>
            </a:r>
          </a:p>
        </p:txBody>
      </p:sp>
      <p:grpSp>
        <p:nvGrpSpPr>
          <p:cNvPr id="111" name="Group 110"/>
          <p:cNvGrpSpPr/>
          <p:nvPr/>
        </p:nvGrpSpPr>
        <p:grpSpPr>
          <a:xfrm>
            <a:off x="-216815" y="5727773"/>
            <a:ext cx="12622489" cy="1046296"/>
            <a:chOff x="-5297672" y="5194194"/>
            <a:chExt cx="16604405" cy="1376362"/>
          </a:xfrm>
        </p:grpSpPr>
        <p:pic>
          <p:nvPicPr>
            <p:cNvPr id="112"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13"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4"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5"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6"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37"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8475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292420" y="1589948"/>
            <a:ext cx="6576424" cy="4691237"/>
            <a:chOff x="-292420" y="1589948"/>
            <a:chExt cx="6576424" cy="4691237"/>
          </a:xfrm>
        </p:grpSpPr>
        <p:grpSp>
          <p:nvGrpSpPr>
            <p:cNvPr id="226" name="Group 225"/>
            <p:cNvGrpSpPr/>
            <p:nvPr/>
          </p:nvGrpSpPr>
          <p:grpSpPr>
            <a:xfrm>
              <a:off x="-292420" y="1589948"/>
              <a:ext cx="6576424" cy="4691237"/>
              <a:chOff x="-292420" y="1589948"/>
              <a:chExt cx="6576424" cy="4691237"/>
            </a:xfrm>
          </p:grpSpPr>
          <p:sp>
            <p:nvSpPr>
              <p:cNvPr id="227"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228" name="Group 227"/>
              <p:cNvGrpSpPr/>
              <p:nvPr/>
            </p:nvGrpSpPr>
            <p:grpSpPr>
              <a:xfrm>
                <a:off x="-1" y="2752725"/>
                <a:ext cx="6059952" cy="2330247"/>
                <a:chOff x="-1" y="2752725"/>
                <a:chExt cx="6059952" cy="2330247"/>
              </a:xfrm>
            </p:grpSpPr>
            <p:grpSp>
              <p:nvGrpSpPr>
                <p:cNvPr id="229" name="Group 228"/>
                <p:cNvGrpSpPr/>
                <p:nvPr/>
              </p:nvGrpSpPr>
              <p:grpSpPr>
                <a:xfrm>
                  <a:off x="5683855" y="3073496"/>
                  <a:ext cx="376096" cy="631077"/>
                  <a:chOff x="2146300" y="552450"/>
                  <a:chExt cx="3428608" cy="5753100"/>
                </a:xfrm>
              </p:grpSpPr>
              <p:pic>
                <p:nvPicPr>
                  <p:cNvPr id="294" name="Picture 29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5" name="Rectangle 294"/>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0" name="Group 229"/>
                <p:cNvGrpSpPr/>
                <p:nvPr/>
              </p:nvGrpSpPr>
              <p:grpSpPr>
                <a:xfrm>
                  <a:off x="5683855" y="3762695"/>
                  <a:ext cx="376096" cy="631077"/>
                  <a:chOff x="2146300" y="552450"/>
                  <a:chExt cx="3428608" cy="5753100"/>
                </a:xfrm>
              </p:grpSpPr>
              <p:pic>
                <p:nvPicPr>
                  <p:cNvPr id="292" name="Picture 29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3" name="Rectangle 292"/>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1" name="Group 230"/>
                <p:cNvGrpSpPr/>
                <p:nvPr/>
              </p:nvGrpSpPr>
              <p:grpSpPr>
                <a:xfrm>
                  <a:off x="5683855" y="4451895"/>
                  <a:ext cx="376096" cy="631077"/>
                  <a:chOff x="2146300" y="552450"/>
                  <a:chExt cx="3428608" cy="5753100"/>
                </a:xfrm>
              </p:grpSpPr>
              <p:pic>
                <p:nvPicPr>
                  <p:cNvPr id="290" name="Picture 28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1" name="Rectangle 290"/>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32" name="TextBox 231"/>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Shared </a:t>
                  </a:r>
                  <a:r>
                    <a:rPr lang="en-US" sz="1600" b="1" cap="all" dirty="0" err="1">
                      <a:solidFill>
                        <a:schemeClr val="bg1">
                          <a:alpha val="99000"/>
                        </a:schemeClr>
                      </a:solidFill>
                    </a:rPr>
                    <a:t>instanceS</a:t>
                  </a:r>
                  <a:endParaRPr lang="en-US" sz="1600" b="1" cap="all" dirty="0">
                    <a:solidFill>
                      <a:schemeClr val="bg1">
                        <a:alpha val="99000"/>
                      </a:schemeClr>
                    </a:solidFill>
                  </a:endParaRPr>
                </a:p>
              </p:txBody>
            </p:sp>
            <p:grpSp>
              <p:nvGrpSpPr>
                <p:cNvPr id="233" name="Group 232"/>
                <p:cNvGrpSpPr/>
                <p:nvPr/>
              </p:nvGrpSpPr>
              <p:grpSpPr>
                <a:xfrm>
                  <a:off x="4721992" y="3073496"/>
                  <a:ext cx="866164" cy="631077"/>
                  <a:chOff x="2146300" y="552450"/>
                  <a:chExt cx="7896225" cy="5753100"/>
                </a:xfrm>
              </p:grpSpPr>
              <p:pic>
                <p:nvPicPr>
                  <p:cNvPr id="288" name="Picture 2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9" name="Rectangle 28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4" name="Group 233"/>
                <p:cNvGrpSpPr/>
                <p:nvPr/>
              </p:nvGrpSpPr>
              <p:grpSpPr>
                <a:xfrm>
                  <a:off x="4721992" y="3762695"/>
                  <a:ext cx="866164" cy="631077"/>
                  <a:chOff x="2146300" y="552450"/>
                  <a:chExt cx="7896225" cy="5753100"/>
                </a:xfrm>
              </p:grpSpPr>
              <p:pic>
                <p:nvPicPr>
                  <p:cNvPr id="286" name="Picture 2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7" name="Rectangle 28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5" name="Group 234"/>
                <p:cNvGrpSpPr/>
                <p:nvPr/>
              </p:nvGrpSpPr>
              <p:grpSpPr>
                <a:xfrm>
                  <a:off x="4721992" y="4451895"/>
                  <a:ext cx="866164" cy="631077"/>
                  <a:chOff x="2146300" y="552450"/>
                  <a:chExt cx="7896225" cy="5753100"/>
                </a:xfrm>
              </p:grpSpPr>
              <p:pic>
                <p:nvPicPr>
                  <p:cNvPr id="284" name="Picture 2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5" name="Rectangle 28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6" name="Group 235"/>
                <p:cNvGrpSpPr/>
                <p:nvPr/>
              </p:nvGrpSpPr>
              <p:grpSpPr>
                <a:xfrm>
                  <a:off x="3760131" y="3073496"/>
                  <a:ext cx="866164" cy="631077"/>
                  <a:chOff x="2146300" y="552450"/>
                  <a:chExt cx="7896225" cy="5753100"/>
                </a:xfrm>
              </p:grpSpPr>
              <p:pic>
                <p:nvPicPr>
                  <p:cNvPr id="282" name="Picture 2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3" name="Rectangle 28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7" name="Group 236"/>
                <p:cNvGrpSpPr/>
                <p:nvPr/>
              </p:nvGrpSpPr>
              <p:grpSpPr>
                <a:xfrm>
                  <a:off x="3760131" y="3762695"/>
                  <a:ext cx="866164" cy="631077"/>
                  <a:chOff x="2146300" y="552450"/>
                  <a:chExt cx="7896225" cy="5753100"/>
                </a:xfrm>
              </p:grpSpPr>
              <p:pic>
                <p:nvPicPr>
                  <p:cNvPr id="280" name="Picture 2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1" name="Rectangle 280"/>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8" name="Group 237"/>
                <p:cNvGrpSpPr/>
                <p:nvPr/>
              </p:nvGrpSpPr>
              <p:grpSpPr>
                <a:xfrm>
                  <a:off x="3760131" y="4451895"/>
                  <a:ext cx="866164" cy="631077"/>
                  <a:chOff x="2146300" y="552450"/>
                  <a:chExt cx="7896225" cy="5753100"/>
                </a:xfrm>
              </p:grpSpPr>
              <p:pic>
                <p:nvPicPr>
                  <p:cNvPr id="278" name="Picture 2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9" name="Rectangle 27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9" name="Group 238"/>
                <p:cNvGrpSpPr/>
                <p:nvPr/>
              </p:nvGrpSpPr>
              <p:grpSpPr>
                <a:xfrm>
                  <a:off x="2798270" y="3073496"/>
                  <a:ext cx="866164" cy="631077"/>
                  <a:chOff x="2146300" y="552450"/>
                  <a:chExt cx="7896225" cy="5753100"/>
                </a:xfrm>
              </p:grpSpPr>
              <p:pic>
                <p:nvPicPr>
                  <p:cNvPr id="276" name="Picture 2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7" name="Rectangle 27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0" name="Group 239"/>
                <p:cNvGrpSpPr/>
                <p:nvPr/>
              </p:nvGrpSpPr>
              <p:grpSpPr>
                <a:xfrm>
                  <a:off x="2798270" y="3762695"/>
                  <a:ext cx="866164" cy="631077"/>
                  <a:chOff x="2146300" y="552450"/>
                  <a:chExt cx="7896225" cy="5753100"/>
                </a:xfrm>
              </p:grpSpPr>
              <p:pic>
                <p:nvPicPr>
                  <p:cNvPr id="274" name="Picture 2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5" name="Rectangle 27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1" name="Group 240"/>
                <p:cNvGrpSpPr/>
                <p:nvPr/>
              </p:nvGrpSpPr>
              <p:grpSpPr>
                <a:xfrm>
                  <a:off x="2798270" y="4451895"/>
                  <a:ext cx="866164" cy="631077"/>
                  <a:chOff x="2146300" y="552450"/>
                  <a:chExt cx="7896225" cy="5753100"/>
                </a:xfrm>
              </p:grpSpPr>
              <p:pic>
                <p:nvPicPr>
                  <p:cNvPr id="272" name="Picture 2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3" name="Rectangle 27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2" name="Group 241"/>
                <p:cNvGrpSpPr/>
                <p:nvPr/>
              </p:nvGrpSpPr>
              <p:grpSpPr>
                <a:xfrm>
                  <a:off x="1836409" y="3073496"/>
                  <a:ext cx="866164" cy="631077"/>
                  <a:chOff x="2146300" y="552450"/>
                  <a:chExt cx="7896225" cy="5753100"/>
                </a:xfrm>
              </p:grpSpPr>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71" name="Rectangle 27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3" name="Group 242"/>
                <p:cNvGrpSpPr/>
                <p:nvPr/>
              </p:nvGrpSpPr>
              <p:grpSpPr>
                <a:xfrm>
                  <a:off x="1836409" y="3762695"/>
                  <a:ext cx="866164" cy="631077"/>
                  <a:chOff x="2146300" y="552450"/>
                  <a:chExt cx="7896225" cy="5753100"/>
                </a:xfrm>
              </p:grpSpPr>
              <p:pic>
                <p:nvPicPr>
                  <p:cNvPr id="268" name="Picture 2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9" name="Rectangle 26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4" name="Group 243"/>
                <p:cNvGrpSpPr/>
                <p:nvPr/>
              </p:nvGrpSpPr>
              <p:grpSpPr>
                <a:xfrm>
                  <a:off x="1836409" y="4451895"/>
                  <a:ext cx="866164" cy="631077"/>
                  <a:chOff x="2146300" y="552450"/>
                  <a:chExt cx="7896225" cy="5753100"/>
                </a:xfrm>
              </p:grpSpPr>
              <p:pic>
                <p:nvPicPr>
                  <p:cNvPr id="266" name="Picture 2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7" name="Rectangle 266"/>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5" name="Group 244"/>
                <p:cNvGrpSpPr/>
                <p:nvPr/>
              </p:nvGrpSpPr>
              <p:grpSpPr>
                <a:xfrm>
                  <a:off x="874548" y="3073496"/>
                  <a:ext cx="866164" cy="631077"/>
                  <a:chOff x="2146300" y="552450"/>
                  <a:chExt cx="7896225" cy="5753100"/>
                </a:xfrm>
              </p:grpSpPr>
              <p:pic>
                <p:nvPicPr>
                  <p:cNvPr id="264" name="Picture 2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5" name="Rectangle 26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6" name="Group 245"/>
                <p:cNvGrpSpPr/>
                <p:nvPr/>
              </p:nvGrpSpPr>
              <p:grpSpPr>
                <a:xfrm>
                  <a:off x="874548" y="3762695"/>
                  <a:ext cx="866164" cy="631077"/>
                  <a:chOff x="2146300" y="552450"/>
                  <a:chExt cx="7896225" cy="5753100"/>
                </a:xfrm>
              </p:grpSpPr>
              <p:pic>
                <p:nvPicPr>
                  <p:cNvPr id="262" name="Picture 2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3" name="Rectangle 26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7" name="Group 246"/>
                <p:cNvGrpSpPr/>
                <p:nvPr/>
              </p:nvGrpSpPr>
              <p:grpSpPr>
                <a:xfrm>
                  <a:off x="874548" y="4451895"/>
                  <a:ext cx="866164" cy="631077"/>
                  <a:chOff x="2146300" y="552450"/>
                  <a:chExt cx="7896225" cy="5753100"/>
                </a:xfrm>
              </p:grpSpPr>
              <p:pic>
                <p:nvPicPr>
                  <p:cNvPr id="260" name="Picture 2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1" name="Rectangle 26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8" name="Group 247"/>
                <p:cNvGrpSpPr/>
                <p:nvPr/>
              </p:nvGrpSpPr>
              <p:grpSpPr>
                <a:xfrm>
                  <a:off x="-1" y="3073496"/>
                  <a:ext cx="778852" cy="631077"/>
                  <a:chOff x="2942264" y="552450"/>
                  <a:chExt cx="7100261" cy="5753100"/>
                </a:xfrm>
              </p:grpSpPr>
              <p:pic>
                <p:nvPicPr>
                  <p:cNvPr id="258" name="Picture 25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9" name="Rectangle 258"/>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9" name="Group 248"/>
                <p:cNvGrpSpPr/>
                <p:nvPr/>
              </p:nvGrpSpPr>
              <p:grpSpPr>
                <a:xfrm>
                  <a:off x="-1" y="3762695"/>
                  <a:ext cx="778852" cy="631077"/>
                  <a:chOff x="2942264" y="552450"/>
                  <a:chExt cx="7100261" cy="5753100"/>
                </a:xfrm>
              </p:grpSpPr>
              <p:pic>
                <p:nvPicPr>
                  <p:cNvPr id="256" name="Picture 25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7" name="Rectangle 256"/>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50" name="Group 249"/>
                <p:cNvGrpSpPr/>
                <p:nvPr/>
              </p:nvGrpSpPr>
              <p:grpSpPr>
                <a:xfrm>
                  <a:off x="-1" y="4451895"/>
                  <a:ext cx="778852" cy="631077"/>
                  <a:chOff x="2942264" y="552450"/>
                  <a:chExt cx="7100261" cy="5753100"/>
                </a:xfrm>
              </p:grpSpPr>
              <p:pic>
                <p:nvPicPr>
                  <p:cNvPr id="254" name="Picture 25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5" name="Rectangle 254"/>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grpSp>
        <p:grpSp>
          <p:nvGrpSpPr>
            <p:cNvPr id="299" name="Group 298"/>
            <p:cNvGrpSpPr/>
            <p:nvPr/>
          </p:nvGrpSpPr>
          <p:grpSpPr>
            <a:xfrm>
              <a:off x="1850962" y="4536375"/>
              <a:ext cx="852458" cy="527785"/>
              <a:chOff x="3780607" y="3155943"/>
              <a:chExt cx="852458" cy="527785"/>
            </a:xfrm>
          </p:grpSpPr>
          <p:sp>
            <p:nvSpPr>
              <p:cNvPr id="300" name="Rectangle 299"/>
              <p:cNvSpPr/>
              <p:nvPr/>
            </p:nvSpPr>
            <p:spPr bwMode="auto">
              <a:xfrm>
                <a:off x="3780607" y="3191837"/>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01" name="Rectangle 300"/>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grpSp>
        <p:nvGrpSpPr>
          <p:cNvPr id="10" name="Group 9"/>
          <p:cNvGrpSpPr/>
          <p:nvPr/>
        </p:nvGrpSpPr>
        <p:grpSpPr>
          <a:xfrm>
            <a:off x="-1" y="0"/>
            <a:ext cx="12180802" cy="983234"/>
            <a:chOff x="-1" y="0"/>
            <a:chExt cx="12180802" cy="983234"/>
          </a:xfrm>
        </p:grpSpPr>
        <p:sp>
          <p:nvSpPr>
            <p:cNvPr id="191" name="Rectangle 190"/>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1" name="Rectangle 200"/>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1" name="Rectangle 210"/>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1</a:t>
                </a:r>
              </a:p>
            </p:txBody>
          </p:sp>
          <p:sp>
            <p:nvSpPr>
              <p:cNvPr id="23" name="Rectangle 22"/>
              <p:cNvSpPr/>
              <p:nvPr/>
            </p:nvSpPr>
            <p:spPr bwMode="auto">
              <a:xfrm>
                <a:off x="2543998" y="6093146"/>
                <a:ext cx="750100"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3760131"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sp>
        <p:nvSpPr>
          <p:cNvPr id="4" name="Rectangle 3"/>
          <p:cNvSpPr/>
          <p:nvPr/>
        </p:nvSpPr>
        <p:spPr bwMode="auto">
          <a:xfrm>
            <a:off x="8587619" y="300008"/>
            <a:ext cx="2089625" cy="767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44" name="Group 143"/>
          <p:cNvGrpSpPr/>
          <p:nvPr/>
        </p:nvGrpSpPr>
        <p:grpSpPr>
          <a:xfrm>
            <a:off x="6234821" y="3291434"/>
            <a:ext cx="2160454" cy="1572958"/>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305" name="Group 304"/>
          <p:cNvGrpSpPr/>
          <p:nvPr/>
        </p:nvGrpSpPr>
        <p:grpSpPr>
          <a:xfrm>
            <a:off x="3759726" y="3762623"/>
            <a:ext cx="866164" cy="631078"/>
            <a:chOff x="5633504" y="3707933"/>
            <a:chExt cx="866164" cy="631078"/>
          </a:xfrm>
        </p:grpSpPr>
        <p:grpSp>
          <p:nvGrpSpPr>
            <p:cNvPr id="306" name="Group 305"/>
            <p:cNvGrpSpPr/>
            <p:nvPr/>
          </p:nvGrpSpPr>
          <p:grpSpPr>
            <a:xfrm>
              <a:off x="5633504" y="3707933"/>
              <a:ext cx="866164" cy="631078"/>
              <a:chOff x="2146300" y="552450"/>
              <a:chExt cx="7896225" cy="5753100"/>
            </a:xfrm>
          </p:grpSpPr>
          <p:pic>
            <p:nvPicPr>
              <p:cNvPr id="308" name="Picture 3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309" name="Rectangle 308"/>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07" name="Rectangle 306"/>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310" name="Group 309"/>
          <p:cNvGrpSpPr/>
          <p:nvPr/>
        </p:nvGrpSpPr>
        <p:grpSpPr>
          <a:xfrm>
            <a:off x="3031844" y="1293202"/>
            <a:ext cx="7645400" cy="914096"/>
            <a:chOff x="3031844" y="1170370"/>
            <a:chExt cx="7645400" cy="914096"/>
          </a:xfrm>
        </p:grpSpPr>
        <p:grpSp>
          <p:nvGrpSpPr>
            <p:cNvPr id="314" name="Group 313"/>
            <p:cNvGrpSpPr/>
            <p:nvPr/>
          </p:nvGrpSpPr>
          <p:grpSpPr>
            <a:xfrm>
              <a:off x="3031844" y="1170370"/>
              <a:ext cx="7645400" cy="914096"/>
              <a:chOff x="2540230" y="5754872"/>
              <a:chExt cx="7645400" cy="914096"/>
            </a:xfrm>
          </p:grpSpPr>
          <p:sp>
            <p:nvSpPr>
              <p:cNvPr id="315" name="Rectangle 314"/>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16" name="TextBox 315"/>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0</a:t>
                </a:r>
              </a:p>
            </p:txBody>
          </p:sp>
          <p:sp>
            <p:nvSpPr>
              <p:cNvPr id="317" name="Rectangle 316"/>
              <p:cNvSpPr/>
              <p:nvPr/>
            </p:nvSpPr>
            <p:spPr bwMode="auto">
              <a:xfrm>
                <a:off x="2543998" y="6093146"/>
                <a:ext cx="26459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12" name="Rectangle 311"/>
            <p:cNvSpPr/>
            <p:nvPr/>
          </p:nvSpPr>
          <p:spPr bwMode="auto">
            <a:xfrm>
              <a:off x="316491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5"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5" name="Title 4"/>
          <p:cNvSpPr>
            <a:spLocks noGrp="1"/>
          </p:cNvSpPr>
          <p:nvPr>
            <p:ph type="title"/>
          </p:nvPr>
        </p:nvSpPr>
        <p:spPr>
          <a:xfrm>
            <a:off x="519112" y="228600"/>
            <a:ext cx="11149013" cy="747897"/>
          </a:xfrm>
        </p:spPr>
        <p:txBody>
          <a:bodyPr/>
          <a:lstStyle/>
          <a:p>
            <a:r>
              <a:rPr lang="en-US" dirty="0" smtClean="0">
                <a:solidFill>
                  <a:schemeClr val="bg1">
                    <a:alpha val="99000"/>
                  </a:schemeClr>
                </a:solidFill>
              </a:rPr>
              <a:t>Web </a:t>
            </a:r>
            <a:r>
              <a:rPr lang="en-US" dirty="0">
                <a:solidFill>
                  <a:schemeClr val="bg1">
                    <a:alpha val="99000"/>
                  </a:schemeClr>
                </a:solidFill>
              </a:rPr>
              <a:t>sites </a:t>
            </a:r>
          </a:p>
        </p:txBody>
      </p:sp>
      <p:grpSp>
        <p:nvGrpSpPr>
          <p:cNvPr id="121" name="Group 120"/>
          <p:cNvGrpSpPr/>
          <p:nvPr/>
        </p:nvGrpSpPr>
        <p:grpSpPr>
          <a:xfrm>
            <a:off x="-216815" y="5727773"/>
            <a:ext cx="12622489" cy="1046296"/>
            <a:chOff x="-5297672" y="5194194"/>
            <a:chExt cx="16604405" cy="1376362"/>
          </a:xfrm>
        </p:grpSpPr>
        <p:pic>
          <p:nvPicPr>
            <p:cNvPr id="122"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3"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4"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6"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7"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28" name="Picture 2" descr="C:\Users\jonahs\Documents\Dropbox\Projects SCOTT\Azure Deck\Source Images\server-blue.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9306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par>
                                <p:cTn id="12" presetID="10" presetClass="exit" presetSubtype="0" fill="hold" nodeType="withEffect">
                                  <p:stCondLst>
                                    <p:cond delay="750"/>
                                  </p:stCondLst>
                                  <p:childTnLst>
                                    <p:animEffect transition="out" filter="fade">
                                      <p:cBhvr>
                                        <p:cTn id="13" dur="500"/>
                                        <p:tgtEl>
                                          <p:spTgt spid="310"/>
                                        </p:tgtEl>
                                      </p:cBhvr>
                                    </p:animEffect>
                                    <p:set>
                                      <p:cBhvr>
                                        <p:cTn id="14" dur="1" fill="hold">
                                          <p:stCondLst>
                                            <p:cond delay="499"/>
                                          </p:stCondLst>
                                        </p:cTn>
                                        <p:tgtEl>
                                          <p:spTgt spid="310"/>
                                        </p:tgtEl>
                                        <p:attrNameLst>
                                          <p:attrName>style.visibility</p:attrName>
                                        </p:attrNameLst>
                                      </p:cBhvr>
                                      <p:to>
                                        <p:strVal val="hidden"/>
                                      </p:to>
                                    </p:set>
                                  </p:childTnLst>
                                </p:cTn>
                              </p:par>
                            </p:childTnLst>
                          </p:cTn>
                        </p:par>
                        <p:par>
                          <p:cTn id="15" fill="hold">
                            <p:stCondLst>
                              <p:cond delay="1750"/>
                            </p:stCondLst>
                            <p:childTnLst>
                              <p:par>
                                <p:cTn id="16" presetID="10" presetClass="entr" presetSubtype="0" fill="hold" nodeType="after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500"/>
                                        <p:tgtEl>
                                          <p:spTgt spid="136"/>
                                        </p:tgtEl>
                                      </p:cBhvr>
                                    </p:animEffect>
                                  </p:childTnLst>
                                </p:cTn>
                              </p:par>
                            </p:childTnLst>
                          </p:cTn>
                        </p:par>
                        <p:par>
                          <p:cTn id="19" fill="hold">
                            <p:stCondLst>
                              <p:cond delay="2250"/>
                            </p:stCondLst>
                            <p:childTnLst>
                              <p:par>
                                <p:cTn id="20" presetID="63" presetClass="path" presetSubtype="0" accel="50000" decel="50000" fill="hold" nodeType="afterEffect">
                                  <p:stCondLst>
                                    <p:cond delay="0"/>
                                  </p:stCondLst>
                                  <p:childTnLst>
                                    <p:animMotion origin="layout" path="M -4.23453E-6 4.19056E-6 L 0.25772 4.19056E-6 " pathEditMode="relative" rAng="0" ptsTypes="AA">
                                      <p:cBhvr>
                                        <p:cTn id="21" dur="2000" fill="hold"/>
                                        <p:tgtEl>
                                          <p:spTgt spid="305"/>
                                        </p:tgtEl>
                                        <p:attrNameLst>
                                          <p:attrName>ppt_x</p:attrName>
                                          <p:attrName>ppt_y</p:attrName>
                                        </p:attrNameLst>
                                      </p:cBhvr>
                                      <p:rCtr x="12886" y="0"/>
                                    </p:animMotion>
                                  </p:childTnLst>
                                </p:cTn>
                              </p:par>
                            </p:childTnLst>
                          </p:cTn>
                        </p:par>
                        <p:par>
                          <p:cTn id="22" fill="hold">
                            <p:stCondLst>
                              <p:cond delay="4250"/>
                            </p:stCondLst>
                            <p:childTnLst>
                              <p:par>
                                <p:cTn id="23" presetID="10" presetClass="exit" presetSubtype="0" fill="hold" nodeType="after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53" presetClass="entr" presetSubtype="16" fill="hold" nodeType="withEffect">
                                  <p:stCondLst>
                                    <p:cond delay="0"/>
                                  </p:stCondLst>
                                  <p:childTnLst>
                                    <p:set>
                                      <p:cBhvr>
                                        <p:cTn id="27" dur="1" fill="hold">
                                          <p:stCondLst>
                                            <p:cond delay="0"/>
                                          </p:stCondLst>
                                        </p:cTn>
                                        <p:tgtEl>
                                          <p:spTgt spid="144"/>
                                        </p:tgtEl>
                                        <p:attrNameLst>
                                          <p:attrName>style.visibility</p:attrName>
                                        </p:attrNameLst>
                                      </p:cBhvr>
                                      <p:to>
                                        <p:strVal val="visible"/>
                                      </p:to>
                                    </p:set>
                                    <p:anim calcmode="lin" valueType="num">
                                      <p:cBhvr>
                                        <p:cTn id="28" dur="1250" fill="hold"/>
                                        <p:tgtEl>
                                          <p:spTgt spid="144"/>
                                        </p:tgtEl>
                                        <p:attrNameLst>
                                          <p:attrName>ppt_w</p:attrName>
                                        </p:attrNameLst>
                                      </p:cBhvr>
                                      <p:tavLst>
                                        <p:tav tm="0">
                                          <p:val>
                                            <p:fltVal val="0"/>
                                          </p:val>
                                        </p:tav>
                                        <p:tav tm="100000">
                                          <p:val>
                                            <p:strVal val="#ppt_w"/>
                                          </p:val>
                                        </p:tav>
                                      </p:tavLst>
                                    </p:anim>
                                    <p:anim calcmode="lin" valueType="num">
                                      <p:cBhvr>
                                        <p:cTn id="29" dur="1250" fill="hold"/>
                                        <p:tgtEl>
                                          <p:spTgt spid="144"/>
                                        </p:tgtEl>
                                        <p:attrNameLst>
                                          <p:attrName>ppt_h</p:attrName>
                                        </p:attrNameLst>
                                      </p:cBhvr>
                                      <p:tavLst>
                                        <p:tav tm="0">
                                          <p:val>
                                            <p:fltVal val="0"/>
                                          </p:val>
                                        </p:tav>
                                        <p:tav tm="100000">
                                          <p:val>
                                            <p:strVal val="#ppt_h"/>
                                          </p:val>
                                        </p:tav>
                                      </p:tavLst>
                                    </p:anim>
                                    <p:animEffect transition="in" filter="fade">
                                      <p:cBhvr>
                                        <p:cTn id="30" dur="1250"/>
                                        <p:tgtEl>
                                          <p:spTgt spid="144"/>
                                        </p:tgtEl>
                                      </p:cBhvr>
                                    </p:animEffect>
                                  </p:childTnLst>
                                </p:cTn>
                              </p:par>
                              <p:par>
                                <p:cTn id="31" presetID="10" presetClass="exit" presetSubtype="0" fill="hold" nodeType="withEffect">
                                  <p:stCondLst>
                                    <p:cond delay="0"/>
                                  </p:stCondLst>
                                  <p:childTnLst>
                                    <p:animEffect transition="out" filter="fade">
                                      <p:cBhvr>
                                        <p:cTn id="32" dur="1250"/>
                                        <p:tgtEl>
                                          <p:spTgt spid="305"/>
                                        </p:tgtEl>
                                      </p:cBhvr>
                                    </p:animEffect>
                                    <p:set>
                                      <p:cBhvr>
                                        <p:cTn id="33" dur="1" fill="hold">
                                          <p:stCondLst>
                                            <p:cond delay="1249"/>
                                          </p:stCondLst>
                                        </p:cTn>
                                        <p:tgtEl>
                                          <p:spTgt spid="3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2" name="Group 41"/>
          <p:cNvGrpSpPr/>
          <p:nvPr/>
        </p:nvGrpSpPr>
        <p:grpSpPr>
          <a:xfrm>
            <a:off x="-1" y="0"/>
            <a:ext cx="12180802" cy="983234"/>
            <a:chOff x="-1" y="0"/>
            <a:chExt cx="12180802" cy="983234"/>
          </a:xfrm>
        </p:grpSpPr>
        <p:sp>
          <p:nvSpPr>
            <p:cNvPr id="43" name="Rectangle 42"/>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4" name="Rectangle 43"/>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5" name="Rectangle 44"/>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smtClean="0">
                  <a:solidFill>
                    <a:srgbClr val="FFFFFF"/>
                  </a:solidFill>
                </a:rPr>
                <a:t>RESERVED instance</a:t>
              </a:r>
              <a:endParaRPr lang="en-US" sz="1600" b="1" cap="all" dirty="0">
                <a:solidFill>
                  <a:srgbClr val="FFFFFF"/>
                </a:solidFill>
              </a:endParaRPr>
            </a:p>
          </p:txBody>
        </p:sp>
      </p:grpSp>
      <p:grpSp>
        <p:nvGrpSpPr>
          <p:cNvPr id="144" name="Group 143"/>
          <p:cNvGrpSpPr/>
          <p:nvPr/>
        </p:nvGrpSpPr>
        <p:grpSpPr>
          <a:xfrm>
            <a:off x="6234821" y="3291434"/>
            <a:ext cx="2160454" cy="1572958"/>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121" name="Group 120"/>
          <p:cNvGrpSpPr/>
          <p:nvPr/>
        </p:nvGrpSpPr>
        <p:grpSpPr>
          <a:xfrm>
            <a:off x="6128634" y="2633150"/>
            <a:ext cx="2372247" cy="2928764"/>
            <a:chOff x="7389812" y="2633150"/>
            <a:chExt cx="2372247" cy="2928764"/>
          </a:xfrm>
        </p:grpSpPr>
        <p:grpSp>
          <p:nvGrpSpPr>
            <p:cNvPr id="122" name="Group 121"/>
            <p:cNvGrpSpPr/>
            <p:nvPr/>
          </p:nvGrpSpPr>
          <p:grpSpPr>
            <a:xfrm>
              <a:off x="738981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9" name="TextBox 148"/>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23" name="Group 122"/>
            <p:cNvGrpSpPr/>
            <p:nvPr/>
          </p:nvGrpSpPr>
          <p:grpSpPr>
            <a:xfrm>
              <a:off x="750207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sp>
        <p:nvSpPr>
          <p:cNvPr id="46"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a:xfrm>
            <a:off x="519112" y="228600"/>
            <a:ext cx="11149013" cy="747897"/>
          </a:xfrm>
        </p:spPr>
        <p:txBody>
          <a:bodyPr/>
          <a:lstStyle/>
          <a:p>
            <a:r>
              <a:rPr lang="en-US" dirty="0">
                <a:solidFill>
                  <a:schemeClr val="bg1">
                    <a:alpha val="99000"/>
                  </a:schemeClr>
                </a:solidFill>
              </a:rPr>
              <a:t>Web sites </a:t>
            </a:r>
            <a:endParaRPr lang="en-US" dirty="0"/>
          </a:p>
        </p:txBody>
      </p:sp>
      <p:grpSp>
        <p:nvGrpSpPr>
          <p:cNvPr id="52" name="Group 51"/>
          <p:cNvGrpSpPr/>
          <p:nvPr/>
        </p:nvGrpSpPr>
        <p:grpSpPr>
          <a:xfrm>
            <a:off x="-216815" y="5727773"/>
            <a:ext cx="12622489" cy="1046296"/>
            <a:chOff x="-5297672" y="5194194"/>
            <a:chExt cx="16604405" cy="1376362"/>
          </a:xfrm>
        </p:grpSpPr>
        <p:pic>
          <p:nvPicPr>
            <p:cNvPr id="53"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4"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5"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6" name="Picture 2" descr="C:\Users\jonahs\Documents\Dropbox\Projects SCOTT\Azure Deck\Source Images\server-blu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7"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58"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449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2000"/>
                                        <p:tgtEl>
                                          <p:spTgt spid="121"/>
                                        </p:tgtEl>
                                      </p:cBhvr>
                                    </p:animEffect>
                                  </p:childTnLst>
                                </p:cTn>
                              </p:par>
                              <p:par>
                                <p:cTn id="8" presetID="63" presetClass="path" presetSubtype="0" accel="50000" decel="50000" fill="hold" nodeType="withEffect">
                                  <p:stCondLst>
                                    <p:cond delay="0"/>
                                  </p:stCondLst>
                                  <p:childTnLst>
                                    <p:animMotion origin="layout" path="M -4.46659E-6 -1.01758E-6 L 0.20347 -1.01758E-6 " pathEditMode="relative" rAng="0" ptsTypes="AA">
                                      <p:cBhvr>
                                        <p:cTn id="9" dur="2000" fill="hold"/>
                                        <p:tgtEl>
                                          <p:spTgt spid="121"/>
                                        </p:tgtEl>
                                        <p:attrNameLst>
                                          <p:attrName>ppt_x</p:attrName>
                                          <p:attrName>ppt_y</p:attrName>
                                        </p:attrNameLst>
                                      </p:cBhvr>
                                      <p:rCtr x="101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5" name="Group 94"/>
          <p:cNvGrpSpPr/>
          <p:nvPr/>
        </p:nvGrpSpPr>
        <p:grpSpPr>
          <a:xfrm>
            <a:off x="-1" y="0"/>
            <a:ext cx="12180802" cy="983234"/>
            <a:chOff x="-1" y="0"/>
            <a:chExt cx="12180802" cy="983234"/>
          </a:xfrm>
        </p:grpSpPr>
        <p:sp>
          <p:nvSpPr>
            <p:cNvPr id="96" name="Rectangle 95"/>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7" name="Rectangle 96"/>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8" name="Rectangle 97"/>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44" name="Group 143"/>
          <p:cNvGrpSpPr/>
          <p:nvPr/>
        </p:nvGrpSpPr>
        <p:grpSpPr>
          <a:xfrm>
            <a:off x="6234821" y="3291437"/>
            <a:ext cx="2160457" cy="1572958"/>
            <a:chOff x="5633503" y="3707934"/>
            <a:chExt cx="866165" cy="631077"/>
          </a:xfrm>
        </p:grpSpPr>
        <p:grpSp>
          <p:nvGrpSpPr>
            <p:cNvPr id="145" name="Group 144"/>
            <p:cNvGrpSpPr/>
            <p:nvPr/>
          </p:nvGrpSpPr>
          <p:grpSpPr>
            <a:xfrm>
              <a:off x="5633503" y="3707934"/>
              <a:ext cx="866164" cy="631077"/>
              <a:chOff x="2146305" y="552450"/>
              <a:chExt cx="7896221" cy="5753100"/>
            </a:xfrm>
          </p:grpSpPr>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122" name="Group 121"/>
          <p:cNvGrpSpPr/>
          <p:nvPr/>
        </p:nvGrpSpPr>
        <p:grpSpPr>
          <a:xfrm>
            <a:off x="861664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9" name="TextBox 148"/>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23" name="Group 122"/>
          <p:cNvGrpSpPr/>
          <p:nvPr/>
        </p:nvGrpSpPr>
        <p:grpSpPr>
          <a:xfrm>
            <a:off x="872890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58" name="Group 57"/>
          <p:cNvGrpSpPr/>
          <p:nvPr/>
        </p:nvGrpSpPr>
        <p:grpSpPr>
          <a:xfrm>
            <a:off x="6229627" y="3105925"/>
            <a:ext cx="1526813" cy="1111624"/>
            <a:chOff x="5633504" y="3707933"/>
            <a:chExt cx="866164" cy="631077"/>
          </a:xfrm>
        </p:grpSpPr>
        <p:grpSp>
          <p:nvGrpSpPr>
            <p:cNvPr id="59" name="Group 58"/>
            <p:cNvGrpSpPr/>
            <p:nvPr/>
          </p:nvGrpSpPr>
          <p:grpSpPr>
            <a:xfrm>
              <a:off x="5633504" y="3707933"/>
              <a:ext cx="866164" cy="631077"/>
              <a:chOff x="2146300" y="552450"/>
              <a:chExt cx="7896225" cy="5753100"/>
            </a:xfrm>
          </p:grpSpPr>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62" name="Rectangle 6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60" name="Rectangle 5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smtClean="0">
                  <a:gradFill>
                    <a:gsLst>
                      <a:gs pos="0">
                        <a:srgbClr val="FFFFFF"/>
                      </a:gs>
                      <a:gs pos="100000">
                        <a:srgbClr val="FFFFFF"/>
                      </a:gs>
                    </a:gsLst>
                    <a:lin ang="5400000" scaled="0"/>
                  </a:gradFill>
                  <a:sym typeface="Wingdings" pitchFamily="2" charset="2"/>
                </a:rPr>
                <a:t>:-)</a:t>
              </a:r>
              <a:endParaRPr lang="en-US" sz="4400" dirty="0" smtClean="0">
                <a:gradFill>
                  <a:gsLst>
                    <a:gs pos="0">
                      <a:srgbClr val="FFFFFF"/>
                    </a:gs>
                    <a:gs pos="100000">
                      <a:srgbClr val="FFFFFF"/>
                    </a:gs>
                  </a:gsLst>
                  <a:lin ang="5400000" scaled="0"/>
                </a:gradFill>
              </a:endParaRPr>
            </a:p>
          </p:txBody>
        </p:sp>
      </p:grpSp>
      <p:grpSp>
        <p:nvGrpSpPr>
          <p:cNvPr id="63" name="Group 62"/>
          <p:cNvGrpSpPr/>
          <p:nvPr/>
        </p:nvGrpSpPr>
        <p:grpSpPr>
          <a:xfrm>
            <a:off x="6229627" y="4325125"/>
            <a:ext cx="955033" cy="695329"/>
            <a:chOff x="5633504" y="3707933"/>
            <a:chExt cx="866164" cy="631077"/>
          </a:xfrm>
        </p:grpSpPr>
        <p:grpSp>
          <p:nvGrpSpPr>
            <p:cNvPr id="64" name="Group 63"/>
            <p:cNvGrpSpPr/>
            <p:nvPr/>
          </p:nvGrpSpPr>
          <p:grpSpPr>
            <a:xfrm>
              <a:off x="5633504" y="3707933"/>
              <a:ext cx="866164" cy="631077"/>
              <a:chOff x="2146300" y="552450"/>
              <a:chExt cx="7896225" cy="5753100"/>
            </a:xfrm>
          </p:grpSpPr>
          <p:pic>
            <p:nvPicPr>
              <p:cNvPr id="66" name="Picture 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2" name="Rectangle 71"/>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65" name="Rectangle 6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73" name="Group 72"/>
          <p:cNvGrpSpPr/>
          <p:nvPr/>
        </p:nvGrpSpPr>
        <p:grpSpPr>
          <a:xfrm>
            <a:off x="7273807" y="4325125"/>
            <a:ext cx="955033" cy="695329"/>
            <a:chOff x="5633504" y="3707933"/>
            <a:chExt cx="866164" cy="631077"/>
          </a:xfrm>
        </p:grpSpPr>
        <p:grpSp>
          <p:nvGrpSpPr>
            <p:cNvPr id="74" name="Group 73"/>
            <p:cNvGrpSpPr/>
            <p:nvPr/>
          </p:nvGrpSpPr>
          <p:grpSpPr>
            <a:xfrm>
              <a:off x="5633504" y="3707933"/>
              <a:ext cx="866164" cy="631077"/>
              <a:chOff x="2146300" y="552450"/>
              <a:chExt cx="7896225" cy="5753100"/>
            </a:xfrm>
          </p:grpSpPr>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7" name="Rectangle 76"/>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75" name="Rectangle 7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78" name="Group 77"/>
          <p:cNvGrpSpPr/>
          <p:nvPr/>
        </p:nvGrpSpPr>
        <p:grpSpPr>
          <a:xfrm>
            <a:off x="8689828" y="3105925"/>
            <a:ext cx="1526813" cy="1111624"/>
            <a:chOff x="5633504" y="3707933"/>
            <a:chExt cx="866164" cy="631077"/>
          </a:xfrm>
        </p:grpSpPr>
        <p:grpSp>
          <p:nvGrpSpPr>
            <p:cNvPr id="79" name="Group 78"/>
            <p:cNvGrpSpPr/>
            <p:nvPr/>
          </p:nvGrpSpPr>
          <p:grpSpPr>
            <a:xfrm>
              <a:off x="5633504" y="3707933"/>
              <a:ext cx="866164" cy="631077"/>
              <a:chOff x="2146300" y="552450"/>
              <a:chExt cx="7896225" cy="5753100"/>
            </a:xfrm>
          </p:grpSpPr>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2" name="Rectangle 8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80" name="Rectangle 7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smtClean="0">
                  <a:gradFill>
                    <a:gsLst>
                      <a:gs pos="0">
                        <a:srgbClr val="FFFFFF"/>
                      </a:gs>
                      <a:gs pos="100000">
                        <a:srgbClr val="FFFFFF"/>
                      </a:gs>
                    </a:gsLst>
                    <a:lin ang="5400000" scaled="0"/>
                  </a:gradFill>
                  <a:sym typeface="Wingdings" pitchFamily="2" charset="2"/>
                </a:rPr>
                <a:t>:-)</a:t>
              </a:r>
              <a:endParaRPr lang="en-US" sz="4400" dirty="0" smtClean="0">
                <a:gradFill>
                  <a:gsLst>
                    <a:gs pos="0">
                      <a:srgbClr val="FFFFFF"/>
                    </a:gs>
                    <a:gs pos="100000">
                      <a:srgbClr val="FFFFFF"/>
                    </a:gs>
                  </a:gsLst>
                  <a:lin ang="5400000" scaled="0"/>
                </a:gradFill>
              </a:endParaRPr>
            </a:p>
          </p:txBody>
        </p:sp>
      </p:grpSp>
      <p:grpSp>
        <p:nvGrpSpPr>
          <p:cNvPr id="83" name="Group 82"/>
          <p:cNvGrpSpPr/>
          <p:nvPr/>
        </p:nvGrpSpPr>
        <p:grpSpPr>
          <a:xfrm>
            <a:off x="8689828" y="4325125"/>
            <a:ext cx="955033" cy="695329"/>
            <a:chOff x="5633504" y="3707933"/>
            <a:chExt cx="866164" cy="631077"/>
          </a:xfrm>
        </p:grpSpPr>
        <p:grpSp>
          <p:nvGrpSpPr>
            <p:cNvPr id="84" name="Group 83"/>
            <p:cNvGrpSpPr/>
            <p:nvPr/>
          </p:nvGrpSpPr>
          <p:grpSpPr>
            <a:xfrm>
              <a:off x="5633504" y="3707933"/>
              <a:ext cx="866164" cy="631077"/>
              <a:chOff x="2146300" y="552450"/>
              <a:chExt cx="7896225" cy="5753100"/>
            </a:xfrm>
          </p:grpSpPr>
          <p:pic>
            <p:nvPicPr>
              <p:cNvPr id="86" name="Picture 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9" name="Rectangle 88"/>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85" name="Rectangle 8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90" name="Group 89"/>
          <p:cNvGrpSpPr/>
          <p:nvPr/>
        </p:nvGrpSpPr>
        <p:grpSpPr>
          <a:xfrm>
            <a:off x="9734008" y="4325125"/>
            <a:ext cx="955033" cy="695329"/>
            <a:chOff x="5633504" y="3707933"/>
            <a:chExt cx="866164" cy="631077"/>
          </a:xfrm>
        </p:grpSpPr>
        <p:grpSp>
          <p:nvGrpSpPr>
            <p:cNvPr id="91" name="Group 90"/>
            <p:cNvGrpSpPr/>
            <p:nvPr/>
          </p:nvGrpSpPr>
          <p:grpSpPr>
            <a:xfrm>
              <a:off x="5633504" y="3707933"/>
              <a:ext cx="866164" cy="631077"/>
              <a:chOff x="2146300" y="552450"/>
              <a:chExt cx="7896225" cy="5753100"/>
            </a:xfrm>
          </p:grpSpPr>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94" name="Rectangle 93"/>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92" name="Rectangle 91"/>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sp>
        <p:nvSpPr>
          <p:cNvPr id="99"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p:txBody>
          <a:bodyPr/>
          <a:lstStyle/>
          <a:p>
            <a:r>
              <a:rPr lang="en-US" dirty="0">
                <a:solidFill>
                  <a:schemeClr val="bg1">
                    <a:alpha val="99000"/>
                  </a:schemeClr>
                </a:solidFill>
              </a:rPr>
              <a:t>Web </a:t>
            </a:r>
            <a:r>
              <a:rPr lang="en-US" dirty="0" smtClean="0">
                <a:solidFill>
                  <a:schemeClr val="bg1">
                    <a:alpha val="99000"/>
                  </a:schemeClr>
                </a:solidFill>
              </a:rPr>
              <a:t>sites</a:t>
            </a:r>
            <a:endParaRPr lang="en-US" dirty="0"/>
          </a:p>
        </p:txBody>
      </p:sp>
      <p:grpSp>
        <p:nvGrpSpPr>
          <p:cNvPr id="87" name="Group 86"/>
          <p:cNvGrpSpPr/>
          <p:nvPr/>
        </p:nvGrpSpPr>
        <p:grpSpPr>
          <a:xfrm>
            <a:off x="-216815" y="5727773"/>
            <a:ext cx="12622489" cy="1046296"/>
            <a:chOff x="-5297672" y="5194194"/>
            <a:chExt cx="16604405" cy="1376362"/>
          </a:xfrm>
        </p:grpSpPr>
        <p:pic>
          <p:nvPicPr>
            <p:cNvPr id="100"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1"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2"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3"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4"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05"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7448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123"/>
                                        </p:tgtEl>
                                      </p:cBhvr>
                                    </p:animEffect>
                                    <p:set>
                                      <p:cBhvr>
                                        <p:cTn id="7" dur="1" fill="hold">
                                          <p:stCondLst>
                                            <p:cond delay="499"/>
                                          </p:stCondLst>
                                        </p:cTn>
                                        <p:tgtEl>
                                          <p:spTgt spid="12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44"/>
                                        </p:tgtEl>
                                      </p:cBhvr>
                                    </p:animEffect>
                                    <p:set>
                                      <p:cBhvr>
                                        <p:cTn id="10" dur="1" fill="hold">
                                          <p:stCondLst>
                                            <p:cond delay="499"/>
                                          </p:stCondLst>
                                        </p:cTn>
                                        <p:tgtEl>
                                          <p:spTgt spid="144"/>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10"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childTnLst>
                          </p:cTn>
                        </p:par>
                        <p:par>
                          <p:cTn id="18" fill="hold">
                            <p:stCondLst>
                              <p:cond delay="1000"/>
                            </p:stCondLst>
                            <p:childTnLst>
                              <p:par>
                                <p:cTn id="19" presetID="10" presetClass="entr" presetSubtype="0" fill="hold" nodeType="afterEffect">
                                  <p:stCondLst>
                                    <p:cond delay="75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nodeType="withEffect">
                                  <p:stCondLst>
                                    <p:cond delay="7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childTnLst>
                          </p:cTn>
                        </p:par>
                        <p:par>
                          <p:cTn id="25" fill="hold">
                            <p:stCondLst>
                              <p:cond delay="2250"/>
                            </p:stCondLst>
                            <p:childTnLst>
                              <p:par>
                                <p:cTn id="26" presetID="10" presetClass="entr" presetSubtype="0" fill="hold" nodeType="afterEffect">
                                  <p:stCondLst>
                                    <p:cond delay="50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3250"/>
                            </p:stCondLst>
                            <p:childTnLst>
                              <p:par>
                                <p:cTn id="30" presetID="10" presetClass="entr" presetSubtype="0" fill="hold" nodeType="after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69B2F97D-0457-4986-9734-D03EB073C5EA}">
  <ds:schemaRefs>
    <ds:schemaRef ds:uri="http://purl.org/dc/terms/"/>
    <ds:schemaRef ds:uri="http://purl.org/dc/dcmitype/"/>
    <ds:schemaRef ds:uri="http://schemas.openxmlformats.org/package/2006/metadata/core-properties"/>
    <ds:schemaRef ds:uri="http://www.w3.org/XML/1998/namespace"/>
    <ds:schemaRef ds:uri="230e9df3-be65-4c73-a93b-d1236ebd677e"/>
    <ds:schemaRef ds:uri="http://purl.org/dc/elements/1.1/"/>
    <ds:schemaRef ds:uri="http://schemas.microsoft.com/office/2006/documentManagement/types"/>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2592</TotalTime>
  <Words>2687</Words>
  <Application>Microsoft Office PowerPoint</Application>
  <PresentationFormat>Custom</PresentationFormat>
  <Paragraphs>422</Paragraphs>
  <Slides>26</Slides>
  <Notes>24</Notes>
  <HiddenSlides>15</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26</vt:i4>
      </vt:variant>
    </vt:vector>
  </HeadingPairs>
  <TitlesOfParts>
    <vt:vector size="36" baseType="lpstr">
      <vt:lpstr>Segoe UI Light</vt:lpstr>
      <vt:lpstr>Calibri</vt:lpstr>
      <vt:lpstr>Wingdings</vt:lpstr>
      <vt:lpstr>Consolas</vt:lpstr>
      <vt:lpstr>Arial</vt:lpstr>
      <vt:lpstr>Segoe UI</vt:lpstr>
      <vt:lpstr>MS1444_Windows Azure Template 16x9_r08a</vt:lpstr>
      <vt:lpstr>White with Consolas font for code slides</vt:lpstr>
      <vt:lpstr>Windows_Azure_DevCamp_16x9_Template - FINAL2</vt:lpstr>
      <vt:lpstr>Accent Color Transition Slides</vt:lpstr>
      <vt:lpstr>Microsoft Azure</vt:lpstr>
      <vt:lpstr>PowerPoint Presentation</vt:lpstr>
      <vt:lpstr>PowerPoint Presentation</vt:lpstr>
      <vt:lpstr>PowerPoint Presentation</vt:lpstr>
      <vt:lpstr>Web sites</vt:lpstr>
      <vt:lpstr>Web sites </vt:lpstr>
      <vt:lpstr>Web sites </vt:lpstr>
      <vt:lpstr>Web sites </vt:lpstr>
      <vt:lpstr>Web sites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Azure Storage</vt:lpstr>
      <vt:lpstr>Windows Azure Storage Account User specified globally unique account name</vt:lpstr>
      <vt:lpstr>Windows Azure Storage Account </vt:lpstr>
      <vt:lpstr>Storage Libraries in Many Languages</vt:lpstr>
      <vt:lpstr>Microsoft Azure Storage Abstractions</vt:lpstr>
      <vt:lpstr>Blob Storage Concepts</vt:lpstr>
      <vt:lpstr>Table Storage Concepts </vt:lpstr>
      <vt:lpstr>Queue Storage Concepts </vt:lpstr>
      <vt:lpstr>PowerPoint Presentation</vt:lpstr>
      <vt:lpstr>PowerPoint Presentation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James Conard</dc:creator>
  <dc:description>This presentation provides an overview of the Windows Azure. After this presentation you will understand the key concepts and how to get started using Windows Azure. The additional presentations in the Windows Azure Training Kit drill into key features and services.
by James Conard</dc:description>
  <cp:lastModifiedBy>Noppol Pilukruangdet</cp:lastModifiedBy>
  <cp:revision>189</cp:revision>
  <cp:lastPrinted>2011-10-11T14:25:22Z</cp:lastPrinted>
  <dcterms:created xsi:type="dcterms:W3CDTF">2011-03-29T16:07:22Z</dcterms:created>
  <dcterms:modified xsi:type="dcterms:W3CDTF">2015-05-15T07:40:14Z</dcterms:modified>
  <cp:version>1.0.6</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